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9" r:id="rId3"/>
    <p:sldId id="575" r:id="rId4"/>
    <p:sldId id="576" r:id="rId5"/>
    <p:sldId id="562" r:id="rId6"/>
    <p:sldId id="563" r:id="rId7"/>
    <p:sldId id="574" r:id="rId8"/>
    <p:sldId id="578" r:id="rId9"/>
    <p:sldId id="564" r:id="rId10"/>
    <p:sldId id="567" r:id="rId11"/>
    <p:sldId id="565" r:id="rId12"/>
    <p:sldId id="566" r:id="rId13"/>
    <p:sldId id="445" r:id="rId14"/>
    <p:sldId id="577" r:id="rId15"/>
    <p:sldId id="457" r:id="rId16"/>
    <p:sldId id="580" r:id="rId17"/>
    <p:sldId id="581" r:id="rId18"/>
    <p:sldId id="582" r:id="rId19"/>
    <p:sldId id="583" r:id="rId20"/>
    <p:sldId id="585" r:id="rId21"/>
    <p:sldId id="584" r:id="rId22"/>
    <p:sldId id="586" r:id="rId23"/>
    <p:sldId id="587" r:id="rId24"/>
    <p:sldId id="588" r:id="rId25"/>
    <p:sldId id="589" r:id="rId26"/>
    <p:sldId id="590" r:id="rId27"/>
    <p:sldId id="593" r:id="rId28"/>
    <p:sldId id="591" r:id="rId29"/>
    <p:sldId id="592" r:id="rId30"/>
    <p:sldId id="432" r:id="rId31"/>
    <p:sldId id="594"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09B"/>
    <a:srgbClr val="FFDC6D"/>
    <a:srgbClr val="F5B487"/>
    <a:srgbClr val="F2A068"/>
    <a:srgbClr val="CC0000"/>
    <a:srgbClr val="99CCFF"/>
    <a:srgbClr val="E6E6E6"/>
    <a:srgbClr val="3F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1" autoAdjust="0"/>
    <p:restoredTop sz="93542" autoAdjust="0"/>
  </p:normalViewPr>
  <p:slideViewPr>
    <p:cSldViewPr snapToGrid="0">
      <p:cViewPr varScale="1">
        <p:scale>
          <a:sx n="43" d="100"/>
          <a:sy n="43" d="100"/>
        </p:scale>
        <p:origin x="60" y="594"/>
      </p:cViewPr>
      <p:guideLst/>
    </p:cSldViewPr>
  </p:slideViewPr>
  <p:notesTextViewPr>
    <p:cViewPr>
      <p:scale>
        <a:sx n="1" d="1"/>
        <a:sy n="1" d="1"/>
      </p:scale>
      <p:origin x="0" y="0"/>
    </p:cViewPr>
  </p:notesTextViewPr>
  <p:notesViewPr>
    <p:cSldViewPr snapToGrid="0">
      <p:cViewPr varScale="1">
        <p:scale>
          <a:sx n="67" d="100"/>
          <a:sy n="67" d="100"/>
        </p:scale>
        <p:origin x="274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0EF84-11CB-49DF-B9A2-96219AED293A}" type="datetimeFigureOut">
              <a:rPr lang="zh-TW" altLang="en-US" smtClean="0"/>
              <a:t>2020/9/12</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306A16-9501-4C71-82F5-B6631307E449}" type="slidenum">
              <a:rPr lang="zh-TW" altLang="en-US" smtClean="0"/>
              <a:t>‹#›</a:t>
            </a:fld>
            <a:endParaRPr lang="zh-TW" altLang="en-US"/>
          </a:p>
        </p:txBody>
      </p:sp>
    </p:spTree>
    <p:extLst>
      <p:ext uri="{BB962C8B-B14F-4D97-AF65-F5344CB8AC3E}">
        <p14:creationId xmlns:p14="http://schemas.microsoft.com/office/powerpoint/2010/main" val="3963051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3811B-F42C-48FF-8B6C-76B27F9A0BBD}" type="datetimeFigureOut">
              <a:rPr lang="zh-TW" altLang="en-US" smtClean="0"/>
              <a:t>2020/9/12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09B49-FE34-47F5-9CA4-190B745D6863}" type="slidenum">
              <a:rPr lang="zh-TW" altLang="en-US" smtClean="0"/>
              <a:t>‹#›</a:t>
            </a:fld>
            <a:endParaRPr lang="zh-TW" altLang="en-US"/>
          </a:p>
        </p:txBody>
      </p:sp>
    </p:spTree>
    <p:extLst>
      <p:ext uri="{BB962C8B-B14F-4D97-AF65-F5344CB8AC3E}">
        <p14:creationId xmlns:p14="http://schemas.microsoft.com/office/powerpoint/2010/main" val="61161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a:t>
            </a:fld>
            <a:endParaRPr lang="zh-TW" altLang="en-US"/>
          </a:p>
        </p:txBody>
      </p:sp>
    </p:spTree>
    <p:extLst>
      <p:ext uri="{BB962C8B-B14F-4D97-AF65-F5344CB8AC3E}">
        <p14:creationId xmlns:p14="http://schemas.microsoft.com/office/powerpoint/2010/main" val="205108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在黑屏遮住圖像之前的最後幾秒鐘。行人在頂部面板中變得可見，朝著中間面板中的十字路口移動，並即將踩到第三面板中的十字路口（在黑屏之前）。</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10</a:t>
            </a:fld>
            <a:endParaRPr lang="zh-TW" altLang="en-US"/>
          </a:p>
        </p:txBody>
      </p:sp>
    </p:spTree>
    <p:extLst>
      <p:ext uri="{BB962C8B-B14F-4D97-AF65-F5344CB8AC3E}">
        <p14:creationId xmlns:p14="http://schemas.microsoft.com/office/powerpoint/2010/main" val="132756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11</a:t>
            </a:fld>
            <a:endParaRPr lang="zh-TW" altLang="en-US"/>
          </a:p>
        </p:txBody>
      </p:sp>
    </p:spTree>
    <p:extLst>
      <p:ext uri="{BB962C8B-B14F-4D97-AF65-F5344CB8AC3E}">
        <p14:creationId xmlns:p14="http://schemas.microsoft.com/office/powerpoint/2010/main" val="396933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12</a:t>
            </a:fld>
            <a:endParaRPr lang="zh-TW" altLang="en-US"/>
          </a:p>
        </p:txBody>
      </p:sp>
    </p:spTree>
    <p:extLst>
      <p:ext uri="{BB962C8B-B14F-4D97-AF65-F5344CB8AC3E}">
        <p14:creationId xmlns:p14="http://schemas.microsoft.com/office/powerpoint/2010/main" val="241885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13</a:t>
            </a:fld>
            <a:endParaRPr lang="zh-TW" altLang="en-US"/>
          </a:p>
        </p:txBody>
      </p:sp>
    </p:spTree>
    <p:extLst>
      <p:ext uri="{BB962C8B-B14F-4D97-AF65-F5344CB8AC3E}">
        <p14:creationId xmlns:p14="http://schemas.microsoft.com/office/powerpoint/2010/main" val="4010831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14</a:t>
            </a:fld>
            <a:endParaRPr lang="zh-TW" altLang="en-US"/>
          </a:p>
        </p:txBody>
      </p:sp>
    </p:spTree>
    <p:extLst>
      <p:ext uri="{BB962C8B-B14F-4D97-AF65-F5344CB8AC3E}">
        <p14:creationId xmlns:p14="http://schemas.microsoft.com/office/powerpoint/2010/main" val="2774417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15</a:t>
            </a:fld>
            <a:endParaRPr lang="zh-TW" altLang="en-US"/>
          </a:p>
        </p:txBody>
      </p:sp>
    </p:spTree>
    <p:extLst>
      <p:ext uri="{BB962C8B-B14F-4D97-AF65-F5344CB8AC3E}">
        <p14:creationId xmlns:p14="http://schemas.microsoft.com/office/powerpoint/2010/main" val="121492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在黑屏遮住圖像之前的最後幾秒鐘。行人在頂部面板中變得可見，朝著中間面板中的十字路口移動，並即將踩到第三面板中的十字路口（在黑屏之前）。</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16</a:t>
            </a:fld>
            <a:endParaRPr lang="zh-TW" altLang="en-US"/>
          </a:p>
        </p:txBody>
      </p:sp>
    </p:spTree>
    <p:extLst>
      <p:ext uri="{BB962C8B-B14F-4D97-AF65-F5344CB8AC3E}">
        <p14:creationId xmlns:p14="http://schemas.microsoft.com/office/powerpoint/2010/main" val="3143342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17</a:t>
            </a:fld>
            <a:endParaRPr lang="zh-TW" altLang="en-US"/>
          </a:p>
        </p:txBody>
      </p:sp>
    </p:spTree>
    <p:extLst>
      <p:ext uri="{BB962C8B-B14F-4D97-AF65-F5344CB8AC3E}">
        <p14:creationId xmlns:p14="http://schemas.microsoft.com/office/powerpoint/2010/main" val="1329290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18</a:t>
            </a:fld>
            <a:endParaRPr lang="zh-TW" altLang="en-US"/>
          </a:p>
        </p:txBody>
      </p:sp>
    </p:spTree>
    <p:extLst>
      <p:ext uri="{BB962C8B-B14F-4D97-AF65-F5344CB8AC3E}">
        <p14:creationId xmlns:p14="http://schemas.microsoft.com/office/powerpoint/2010/main" val="4218121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19</a:t>
            </a:fld>
            <a:endParaRPr lang="zh-TW" altLang="en-US"/>
          </a:p>
        </p:txBody>
      </p:sp>
    </p:spTree>
    <p:extLst>
      <p:ext uri="{BB962C8B-B14F-4D97-AF65-F5344CB8AC3E}">
        <p14:creationId xmlns:p14="http://schemas.microsoft.com/office/powerpoint/2010/main" val="385846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a:t>
            </a:fld>
            <a:endParaRPr lang="zh-TW" altLang="en-US"/>
          </a:p>
        </p:txBody>
      </p:sp>
    </p:spTree>
    <p:extLst>
      <p:ext uri="{BB962C8B-B14F-4D97-AF65-F5344CB8AC3E}">
        <p14:creationId xmlns:p14="http://schemas.microsoft.com/office/powerpoint/2010/main" val="2265215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20</a:t>
            </a:fld>
            <a:endParaRPr lang="zh-TW" altLang="en-US"/>
          </a:p>
        </p:txBody>
      </p:sp>
    </p:spTree>
    <p:extLst>
      <p:ext uri="{BB962C8B-B14F-4D97-AF65-F5344CB8AC3E}">
        <p14:creationId xmlns:p14="http://schemas.microsoft.com/office/powerpoint/2010/main" val="4128894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21</a:t>
            </a:fld>
            <a:endParaRPr lang="zh-TW" altLang="en-US"/>
          </a:p>
        </p:txBody>
      </p:sp>
    </p:spTree>
    <p:extLst>
      <p:ext uri="{BB962C8B-B14F-4D97-AF65-F5344CB8AC3E}">
        <p14:creationId xmlns:p14="http://schemas.microsoft.com/office/powerpoint/2010/main" val="4228929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22</a:t>
            </a:fld>
            <a:endParaRPr lang="zh-TW" altLang="en-US"/>
          </a:p>
        </p:txBody>
      </p:sp>
    </p:spTree>
    <p:extLst>
      <p:ext uri="{BB962C8B-B14F-4D97-AF65-F5344CB8AC3E}">
        <p14:creationId xmlns:p14="http://schemas.microsoft.com/office/powerpoint/2010/main" val="2696451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第一張</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當白車要開到左車道時，紅車從右車道開到左車道並停止</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第二張</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白車開到左車道</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第三張</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白車因為前方停下的紅車又要轉到右車道</a:t>
            </a:r>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23</a:t>
            </a:fld>
            <a:endParaRPr lang="zh-TW" altLang="en-US"/>
          </a:p>
        </p:txBody>
      </p:sp>
    </p:spTree>
    <p:extLst>
      <p:ext uri="{BB962C8B-B14F-4D97-AF65-F5344CB8AC3E}">
        <p14:creationId xmlns:p14="http://schemas.microsoft.com/office/powerpoint/2010/main" val="1710121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24</a:t>
            </a:fld>
            <a:endParaRPr lang="zh-TW" altLang="en-US"/>
          </a:p>
        </p:txBody>
      </p:sp>
    </p:spTree>
    <p:extLst>
      <p:ext uri="{BB962C8B-B14F-4D97-AF65-F5344CB8AC3E}">
        <p14:creationId xmlns:p14="http://schemas.microsoft.com/office/powerpoint/2010/main" val="443981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25</a:t>
            </a:fld>
            <a:endParaRPr lang="zh-TW" altLang="en-US"/>
          </a:p>
        </p:txBody>
      </p:sp>
    </p:spTree>
    <p:extLst>
      <p:ext uri="{BB962C8B-B14F-4D97-AF65-F5344CB8AC3E}">
        <p14:creationId xmlns:p14="http://schemas.microsoft.com/office/powerpoint/2010/main" val="277316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26</a:t>
            </a:fld>
            <a:endParaRPr lang="zh-TW" altLang="en-US"/>
          </a:p>
        </p:txBody>
      </p:sp>
    </p:spTree>
    <p:extLst>
      <p:ext uri="{BB962C8B-B14F-4D97-AF65-F5344CB8AC3E}">
        <p14:creationId xmlns:p14="http://schemas.microsoft.com/office/powerpoint/2010/main" val="249461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27</a:t>
            </a:fld>
            <a:endParaRPr lang="zh-TW" altLang="en-US"/>
          </a:p>
        </p:txBody>
      </p:sp>
    </p:spTree>
    <p:extLst>
      <p:ext uri="{BB962C8B-B14F-4D97-AF65-F5344CB8AC3E}">
        <p14:creationId xmlns:p14="http://schemas.microsoft.com/office/powerpoint/2010/main" val="3040965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28</a:t>
            </a:fld>
            <a:endParaRPr lang="zh-TW" altLang="en-US"/>
          </a:p>
        </p:txBody>
      </p:sp>
    </p:spTree>
    <p:extLst>
      <p:ext uri="{BB962C8B-B14F-4D97-AF65-F5344CB8AC3E}">
        <p14:creationId xmlns:p14="http://schemas.microsoft.com/office/powerpoint/2010/main" val="4149857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solidFill>
                  <a:prstClr val="black"/>
                </a:solidFill>
                <a:latin typeface="微軟正黑體" panose="020B0604030504040204" pitchFamily="34" charset="-120"/>
                <a:ea typeface="微軟正黑體" panose="020B0604030504040204" pitchFamily="34" charset="-120"/>
              </a:rPr>
              <a:t>圖為參與者根據片段的長度預測即將到來的危險的平均準確度</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29</a:t>
            </a:fld>
            <a:endParaRPr lang="zh-TW" altLang="en-US"/>
          </a:p>
        </p:txBody>
      </p:sp>
    </p:spTree>
    <p:extLst>
      <p:ext uri="{BB962C8B-B14F-4D97-AF65-F5344CB8AC3E}">
        <p14:creationId xmlns:p14="http://schemas.microsoft.com/office/powerpoint/2010/main" val="212558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a:t>
            </a:fld>
            <a:endParaRPr lang="zh-TW" altLang="en-US"/>
          </a:p>
        </p:txBody>
      </p:sp>
    </p:spTree>
    <p:extLst>
      <p:ext uri="{BB962C8B-B14F-4D97-AF65-F5344CB8AC3E}">
        <p14:creationId xmlns:p14="http://schemas.microsoft.com/office/powerpoint/2010/main" val="3801792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30</a:t>
            </a:fld>
            <a:endParaRPr lang="zh-TW" altLang="en-US"/>
          </a:p>
        </p:txBody>
      </p:sp>
    </p:spTree>
    <p:extLst>
      <p:ext uri="{BB962C8B-B14F-4D97-AF65-F5344CB8AC3E}">
        <p14:creationId xmlns:p14="http://schemas.microsoft.com/office/powerpoint/2010/main" val="3976617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31</a:t>
            </a:fld>
            <a:endParaRPr lang="zh-TW" altLang="en-US"/>
          </a:p>
        </p:txBody>
      </p:sp>
    </p:spTree>
    <p:extLst>
      <p:ext uri="{BB962C8B-B14F-4D97-AF65-F5344CB8AC3E}">
        <p14:creationId xmlns:p14="http://schemas.microsoft.com/office/powerpoint/2010/main" val="123498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4</a:t>
            </a:fld>
            <a:endParaRPr lang="zh-TW" altLang="en-US"/>
          </a:p>
        </p:txBody>
      </p:sp>
    </p:spTree>
    <p:extLst>
      <p:ext uri="{BB962C8B-B14F-4D97-AF65-F5344CB8AC3E}">
        <p14:creationId xmlns:p14="http://schemas.microsoft.com/office/powerpoint/2010/main" val="237760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5</a:t>
            </a:fld>
            <a:endParaRPr lang="zh-TW" altLang="en-US"/>
          </a:p>
        </p:txBody>
      </p:sp>
    </p:spTree>
    <p:extLst>
      <p:ext uri="{BB962C8B-B14F-4D97-AF65-F5344CB8AC3E}">
        <p14:creationId xmlns:p14="http://schemas.microsoft.com/office/powerpoint/2010/main" val="137533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6</a:t>
            </a:fld>
            <a:endParaRPr lang="zh-TW" altLang="en-US"/>
          </a:p>
        </p:txBody>
      </p:sp>
    </p:spTree>
    <p:extLst>
      <p:ext uri="{BB962C8B-B14F-4D97-AF65-F5344CB8AC3E}">
        <p14:creationId xmlns:p14="http://schemas.microsoft.com/office/powerpoint/2010/main" val="243728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7</a:t>
            </a:fld>
            <a:endParaRPr lang="zh-TW" altLang="en-US"/>
          </a:p>
        </p:txBody>
      </p:sp>
    </p:spTree>
    <p:extLst>
      <p:ext uri="{BB962C8B-B14F-4D97-AF65-F5344CB8AC3E}">
        <p14:creationId xmlns:p14="http://schemas.microsoft.com/office/powerpoint/2010/main" val="308384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8</a:t>
            </a:fld>
            <a:endParaRPr lang="zh-TW" altLang="en-US"/>
          </a:p>
        </p:txBody>
      </p:sp>
    </p:spTree>
    <p:extLst>
      <p:ext uri="{BB962C8B-B14F-4D97-AF65-F5344CB8AC3E}">
        <p14:creationId xmlns:p14="http://schemas.microsoft.com/office/powerpoint/2010/main" val="205867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9</a:t>
            </a:fld>
            <a:endParaRPr lang="zh-TW" altLang="en-US"/>
          </a:p>
        </p:txBody>
      </p:sp>
    </p:spTree>
    <p:extLst>
      <p:ext uri="{BB962C8B-B14F-4D97-AF65-F5344CB8AC3E}">
        <p14:creationId xmlns:p14="http://schemas.microsoft.com/office/powerpoint/2010/main" val="108955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1">
        <a:schemeClr val="bg1"/>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2020/9/12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7782634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2020/9/12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416126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2020/9/12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180809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2020/9/12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70743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2020/9/12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404891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2020/9/12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95678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B09BF9-A554-4500-B2DF-9FA5F9B110F8}" type="datetimeFigureOut">
              <a:rPr lang="zh-TW" altLang="en-US" smtClean="0"/>
              <a:t>2020/9/12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64634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B09BF9-A554-4500-B2DF-9FA5F9B110F8}" type="datetimeFigureOut">
              <a:rPr lang="zh-TW" altLang="en-US" smtClean="0"/>
              <a:t>2020/9/12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69649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B09BF9-A554-4500-B2DF-9FA5F9B110F8}" type="datetimeFigureOut">
              <a:rPr lang="zh-TW" altLang="en-US" smtClean="0"/>
              <a:t>2020/9/12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62432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2020/9/12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94335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2020/9/12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332482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09BF9-A554-4500-B2DF-9FA5F9B110F8}" type="datetimeFigureOut">
              <a:rPr lang="zh-TW" altLang="en-US" smtClean="0"/>
              <a:t>2020/9/12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7017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81977" y="1427610"/>
            <a:ext cx="11828045" cy="1636294"/>
          </a:xfrm>
        </p:spPr>
        <p:txBody>
          <a:bodyPr>
            <a:noAutofit/>
          </a:bodyPr>
          <a:lstStyle/>
          <a:p>
            <a:r>
              <a:rPr lang="en-US" altLang="zh-TW" sz="4800" b="1" dirty="0"/>
              <a:t>Hazard prediction discriminates between novice and experienced drivers</a:t>
            </a:r>
            <a:endParaRPr lang="zh-TW" altLang="zh-TW" sz="4800" dirty="0"/>
          </a:p>
        </p:txBody>
      </p:sp>
      <p:sp>
        <p:nvSpPr>
          <p:cNvPr id="4" name="文字方塊 3"/>
          <p:cNvSpPr txBox="1"/>
          <p:nvPr/>
        </p:nvSpPr>
        <p:spPr>
          <a:xfrm>
            <a:off x="8821017" y="5939752"/>
            <a:ext cx="3173506" cy="523220"/>
          </a:xfrm>
          <a:prstGeom prst="rect">
            <a:avLst/>
          </a:prstGeom>
          <a:noFill/>
        </p:spPr>
        <p:txBody>
          <a:bodyPr wrap="square" rtlCol="0">
            <a:spAutoFit/>
          </a:bodyPr>
          <a:lstStyle/>
          <a:p>
            <a:r>
              <a:rPr lang="en-US" altLang="zh-TW" sz="2800" b="1" dirty="0"/>
              <a:t>Reporter</a:t>
            </a:r>
            <a:r>
              <a:rPr lang="zh-TW" altLang="en-US" sz="2800" b="1" dirty="0"/>
              <a:t>：</a:t>
            </a:r>
            <a:r>
              <a:rPr lang="zh-TW" altLang="en-US" sz="2800" b="1" dirty="0">
                <a:latin typeface="微軟正黑體" panose="020B0604030504040204" pitchFamily="34" charset="-120"/>
                <a:ea typeface="微軟正黑體" panose="020B0604030504040204" pitchFamily="34" charset="-120"/>
              </a:rPr>
              <a:t>陳姿璇</a:t>
            </a:r>
          </a:p>
        </p:txBody>
      </p:sp>
      <p:sp>
        <p:nvSpPr>
          <p:cNvPr id="3" name="矩形 2"/>
          <p:cNvSpPr/>
          <p:nvPr/>
        </p:nvSpPr>
        <p:spPr>
          <a:xfrm>
            <a:off x="5036020" y="3429000"/>
            <a:ext cx="2119958" cy="461665"/>
          </a:xfrm>
          <a:prstGeom prst="rect">
            <a:avLst/>
          </a:prstGeom>
        </p:spPr>
        <p:txBody>
          <a:bodyPr wrap="square">
            <a:spAutoFit/>
          </a:bodyPr>
          <a:lstStyle/>
          <a:p>
            <a:r>
              <a:rPr lang="en-US" altLang="zh-TW" sz="2400" dirty="0"/>
              <a:t>David </a:t>
            </a:r>
            <a:r>
              <a:rPr lang="en-US" altLang="zh-TW" sz="2400" dirty="0" err="1"/>
              <a:t>Crundall</a:t>
            </a:r>
            <a:r>
              <a:rPr lang="en-US" altLang="zh-TW" sz="2400" dirty="0"/>
              <a:t> </a:t>
            </a:r>
            <a:endParaRPr lang="zh-TW" altLang="en-US" sz="2400" dirty="0"/>
          </a:p>
        </p:txBody>
      </p:sp>
      <p:sp>
        <p:nvSpPr>
          <p:cNvPr id="5" name="矩形 4"/>
          <p:cNvSpPr/>
          <p:nvPr/>
        </p:nvSpPr>
        <p:spPr>
          <a:xfrm>
            <a:off x="2898091" y="4395834"/>
            <a:ext cx="6156699" cy="830997"/>
          </a:xfrm>
          <a:prstGeom prst="rect">
            <a:avLst/>
          </a:prstGeom>
        </p:spPr>
        <p:txBody>
          <a:bodyPr wrap="square">
            <a:spAutoFit/>
          </a:bodyPr>
          <a:lstStyle/>
          <a:p>
            <a:r>
              <a:rPr lang="fr-FR" altLang="zh-TW" sz="2400" dirty="0"/>
              <a:t>Accident Analysis &amp; Prevention</a:t>
            </a:r>
          </a:p>
          <a:p>
            <a:r>
              <a:rPr lang="fr-FR" altLang="zh-TW" sz="2400" dirty="0"/>
              <a:t>Volume 86, January 2016, Pages 47-58</a:t>
            </a:r>
          </a:p>
        </p:txBody>
      </p:sp>
    </p:spTree>
    <p:extLst>
      <p:ext uri="{BB962C8B-B14F-4D97-AF65-F5344CB8AC3E}">
        <p14:creationId xmlns:p14="http://schemas.microsoft.com/office/powerpoint/2010/main" val="258308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持續危害感知中的努力性</a:t>
            </a:r>
          </a:p>
        </p:txBody>
      </p:sp>
      <p:sp>
        <p:nvSpPr>
          <p:cNvPr id="20" name="矩形 19">
            <a:extLst>
              <a:ext uri="{FF2B5EF4-FFF2-40B4-BE49-F238E27FC236}">
                <a16:creationId xmlns:a16="http://schemas.microsoft.com/office/drawing/2014/main" id="{96932837-036F-43EC-9021-A1AE5D3DCA72}"/>
              </a:ext>
            </a:extLst>
          </p:cNvPr>
          <p:cNvSpPr/>
          <p:nvPr/>
        </p:nvSpPr>
        <p:spPr>
          <a:xfrm>
            <a:off x="205945" y="1398997"/>
            <a:ext cx="11397404" cy="2677656"/>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從影片數據庫中剪輯</a:t>
            </a:r>
            <a:r>
              <a:rPr lang="en-US" altLang="zh-TW" sz="2800" b="1" dirty="0">
                <a:solidFill>
                  <a:prstClr val="black"/>
                </a:solidFill>
                <a:latin typeface="微軟正黑體" panose="020B0604030504040204" pitchFamily="34" charset="-120"/>
                <a:ea typeface="微軟正黑體" panose="020B0604030504040204" pitchFamily="34" charset="-120"/>
              </a:rPr>
              <a:t>30</a:t>
            </a:r>
            <a:r>
              <a:rPr lang="zh-TW" altLang="en-US" sz="2800" b="1" dirty="0">
                <a:solidFill>
                  <a:prstClr val="black"/>
                </a:solidFill>
                <a:latin typeface="微軟正黑體" panose="020B0604030504040204" pitchFamily="34" charset="-120"/>
                <a:ea typeface="微軟正黑體" panose="020B0604030504040204" pitchFamily="34" charset="-120"/>
              </a:rPr>
              <a:t>個危險影片和</a:t>
            </a: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個無危險影片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影片包括階段性危害和自然危害</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影片中有各式各樣的道路街景，包括城市，郊區，雙車道和高速公路</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這些道路跨越了各種天氣條件（晴天，陰天，薄霧）</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危險影片長度分別為長（平均長度為</a:t>
            </a:r>
            <a:r>
              <a:rPr lang="en-US" altLang="zh-TW" sz="2800" b="1" dirty="0">
                <a:solidFill>
                  <a:prstClr val="black"/>
                </a:solidFill>
                <a:latin typeface="微軟正黑體" panose="020B0604030504040204" pitchFamily="34" charset="-120"/>
                <a:ea typeface="微軟正黑體" panose="020B0604030504040204" pitchFamily="34" charset="-120"/>
              </a:rPr>
              <a:t>44s</a:t>
            </a:r>
            <a:r>
              <a:rPr lang="zh-TW" altLang="en-US" sz="2800" b="1" dirty="0">
                <a:solidFill>
                  <a:prstClr val="black"/>
                </a:solidFill>
                <a:latin typeface="微軟正黑體" panose="020B0604030504040204" pitchFamily="34" charset="-120"/>
                <a:ea typeface="微軟正黑體" panose="020B0604030504040204" pitchFamily="34" charset="-120"/>
              </a:rPr>
              <a:t>），中（平均長度為</a:t>
            </a:r>
            <a:r>
              <a:rPr lang="en-US" altLang="zh-TW" sz="2800" b="1" dirty="0">
                <a:solidFill>
                  <a:prstClr val="black"/>
                </a:solidFill>
                <a:latin typeface="微軟正黑體" panose="020B0604030504040204" pitchFamily="34" charset="-120"/>
                <a:ea typeface="微軟正黑體" panose="020B0604030504040204" pitchFamily="34" charset="-120"/>
              </a:rPr>
              <a:t>24s</a:t>
            </a:r>
            <a:r>
              <a:rPr lang="zh-TW" altLang="en-US" sz="2800" b="1" dirty="0">
                <a:solidFill>
                  <a:prstClr val="black"/>
                </a:solidFill>
                <a:latin typeface="微軟正黑體" panose="020B0604030504040204" pitchFamily="34" charset="-120"/>
                <a:ea typeface="微軟正黑體" panose="020B0604030504040204" pitchFamily="34" charset="-120"/>
              </a:rPr>
              <a:t>）和短（平均長度為</a:t>
            </a:r>
            <a:r>
              <a:rPr lang="en-US" altLang="zh-TW" sz="2800" b="1" dirty="0">
                <a:solidFill>
                  <a:prstClr val="black"/>
                </a:solidFill>
                <a:latin typeface="微軟正黑體" panose="020B0604030504040204" pitchFamily="34" charset="-120"/>
                <a:ea typeface="微軟正黑體" panose="020B0604030504040204" pitchFamily="34" charset="-120"/>
              </a:rPr>
              <a:t>10s</a:t>
            </a:r>
            <a:r>
              <a:rPr lang="zh-TW" altLang="en-US" sz="2800" b="1" dirty="0">
                <a:solidFill>
                  <a:prstClr val="black"/>
                </a:solidFill>
                <a:latin typeface="微軟正黑體" panose="020B0604030504040204" pitchFamily="34" charset="-120"/>
                <a:ea typeface="微軟正黑體" panose="020B0604030504040204" pitchFamily="34" charset="-120"/>
              </a:rPr>
              <a:t>），無危險影片長度都不固定。</a:t>
            </a:r>
          </a:p>
        </p:txBody>
      </p:sp>
      <p:pic>
        <p:nvPicPr>
          <p:cNvPr id="3" name="圖片 2">
            <a:extLst>
              <a:ext uri="{FF2B5EF4-FFF2-40B4-BE49-F238E27FC236}">
                <a16:creationId xmlns:a16="http://schemas.microsoft.com/office/drawing/2014/main" id="{7E53709C-FD2D-4F96-AC8A-2E9FB38F9085}"/>
              </a:ext>
            </a:extLst>
          </p:cNvPr>
          <p:cNvPicPr>
            <a:picLocks noChangeAspect="1"/>
          </p:cNvPicPr>
          <p:nvPr/>
        </p:nvPicPr>
        <p:blipFill>
          <a:blip r:embed="rId3"/>
          <a:stretch>
            <a:fillRect/>
          </a:stretch>
        </p:blipFill>
        <p:spPr>
          <a:xfrm>
            <a:off x="-4386" y="4057809"/>
            <a:ext cx="3802284" cy="2423186"/>
          </a:xfrm>
          <a:prstGeom prst="rect">
            <a:avLst/>
          </a:prstGeom>
        </p:spPr>
      </p:pic>
      <p:pic>
        <p:nvPicPr>
          <p:cNvPr id="4" name="圖片 3">
            <a:extLst>
              <a:ext uri="{FF2B5EF4-FFF2-40B4-BE49-F238E27FC236}">
                <a16:creationId xmlns:a16="http://schemas.microsoft.com/office/drawing/2014/main" id="{CD378C9E-9A80-4DF4-B15B-326A4BABB0B8}"/>
              </a:ext>
            </a:extLst>
          </p:cNvPr>
          <p:cNvPicPr>
            <a:picLocks noChangeAspect="1"/>
          </p:cNvPicPr>
          <p:nvPr/>
        </p:nvPicPr>
        <p:blipFill>
          <a:blip r:embed="rId4"/>
          <a:stretch>
            <a:fillRect/>
          </a:stretch>
        </p:blipFill>
        <p:spPr>
          <a:xfrm>
            <a:off x="4269936" y="4057809"/>
            <a:ext cx="3802284" cy="2423186"/>
          </a:xfrm>
          <a:prstGeom prst="rect">
            <a:avLst/>
          </a:prstGeom>
        </p:spPr>
      </p:pic>
      <p:pic>
        <p:nvPicPr>
          <p:cNvPr id="5" name="圖片 4">
            <a:extLst>
              <a:ext uri="{FF2B5EF4-FFF2-40B4-BE49-F238E27FC236}">
                <a16:creationId xmlns:a16="http://schemas.microsoft.com/office/drawing/2014/main" id="{6EEDF2A3-539E-4B30-BAD0-A32763E39FF8}"/>
              </a:ext>
            </a:extLst>
          </p:cNvPr>
          <p:cNvPicPr>
            <a:picLocks noChangeAspect="1"/>
          </p:cNvPicPr>
          <p:nvPr/>
        </p:nvPicPr>
        <p:blipFill>
          <a:blip r:embed="rId5"/>
          <a:stretch>
            <a:fillRect/>
          </a:stretch>
        </p:blipFill>
        <p:spPr>
          <a:xfrm>
            <a:off x="8544259" y="4057809"/>
            <a:ext cx="3647741" cy="2423186"/>
          </a:xfrm>
          <a:prstGeom prst="rect">
            <a:avLst/>
          </a:prstGeom>
        </p:spPr>
      </p:pic>
      <p:cxnSp>
        <p:nvCxnSpPr>
          <p:cNvPr id="7" name="直線單箭頭接點 6">
            <a:extLst>
              <a:ext uri="{FF2B5EF4-FFF2-40B4-BE49-F238E27FC236}">
                <a16:creationId xmlns:a16="http://schemas.microsoft.com/office/drawing/2014/main" id="{8CAB2295-E463-4B79-83B2-9697D2EE1EAC}"/>
              </a:ext>
            </a:extLst>
          </p:cNvPr>
          <p:cNvCxnSpPr>
            <a:stCxn id="3" idx="3"/>
            <a:endCxn id="4" idx="1"/>
          </p:cNvCxnSpPr>
          <p:nvPr/>
        </p:nvCxnSpPr>
        <p:spPr>
          <a:xfrm>
            <a:off x="3797898" y="5269402"/>
            <a:ext cx="4720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8" name="直線單箭頭接點 17">
            <a:extLst>
              <a:ext uri="{FF2B5EF4-FFF2-40B4-BE49-F238E27FC236}">
                <a16:creationId xmlns:a16="http://schemas.microsoft.com/office/drawing/2014/main" id="{07BD3071-F424-449F-BC51-2AC00D093DBE}"/>
              </a:ext>
            </a:extLst>
          </p:cNvPr>
          <p:cNvCxnSpPr/>
          <p:nvPr/>
        </p:nvCxnSpPr>
        <p:spPr>
          <a:xfrm>
            <a:off x="8072221" y="5269402"/>
            <a:ext cx="4720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810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持續危害感知中的努力性</a:t>
            </a:r>
          </a:p>
        </p:txBody>
      </p:sp>
      <p:sp>
        <p:nvSpPr>
          <p:cNvPr id="18" name="矩形 17"/>
          <p:cNvSpPr/>
          <p:nvPr/>
        </p:nvSpPr>
        <p:spPr>
          <a:xfrm>
            <a:off x="315497" y="1467889"/>
            <a:ext cx="10746513" cy="1384995"/>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採用</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x</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3</a:t>
            </a:r>
            <a:r>
              <a:rPr lang="zh-TW" altLang="en-US" sz="2800" b="1" dirty="0">
                <a:latin typeface="微軟正黑體" panose="020B0604030504040204" pitchFamily="34" charset="-120"/>
                <a:ea typeface="微軟正黑體" panose="020B0604030504040204" pitchFamily="34" charset="-120"/>
              </a:rPr>
              <a:t>的混和因子設計</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組間因子：駕駛經驗（新手與經驗豐富的駕駛員）</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組內因子：影片長度</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長，中和短</a:t>
            </a:r>
            <a:r>
              <a:rPr lang="en-US" altLang="zh-TW" sz="2800" b="1" dirty="0">
                <a:latin typeface="微軟正黑體" panose="020B0604030504040204" pitchFamily="34" charset="-120"/>
                <a:ea typeface="微軟正黑體" panose="020B0604030504040204" pitchFamily="34" charset="-120"/>
              </a:rPr>
              <a:t>)</a:t>
            </a:r>
          </a:p>
        </p:txBody>
      </p:sp>
      <p:sp>
        <p:nvSpPr>
          <p:cNvPr id="20" name="矩形 19">
            <a:extLst>
              <a:ext uri="{FF2B5EF4-FFF2-40B4-BE49-F238E27FC236}">
                <a16:creationId xmlns:a16="http://schemas.microsoft.com/office/drawing/2014/main" id="{96932837-036F-43EC-9021-A1AE5D3DCA72}"/>
              </a:ext>
            </a:extLst>
          </p:cNvPr>
          <p:cNvSpPr/>
          <p:nvPr/>
        </p:nvSpPr>
        <p:spPr>
          <a:xfrm>
            <a:off x="476103" y="4652531"/>
            <a:ext cx="11397404" cy="523220"/>
          </a:xfrm>
          <a:prstGeom prst="rect">
            <a:avLst/>
          </a:prstGeom>
        </p:spPr>
        <p:txBody>
          <a:bodyPr wrap="square">
            <a:spAutoFit/>
          </a:bodyPr>
          <a:lstStyle/>
          <a:p>
            <a:pPr marL="457200" lvl="0" indent="-457200">
              <a:buFont typeface="Arial" panose="020B0604020202020204" pitchFamily="34" charset="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47378D91-9967-4353-87FD-F8A6489C4639}"/>
              </a:ext>
            </a:extLst>
          </p:cNvPr>
          <p:cNvSpPr/>
          <p:nvPr/>
        </p:nvSpPr>
        <p:spPr>
          <a:xfrm>
            <a:off x="205945" y="3008338"/>
            <a:ext cx="11667562" cy="2246769"/>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依變量：根據每個影片片段後，對於</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個問題的回答來確定即將到來的危害準確性</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要求參與者報告</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危險源</a:t>
            </a:r>
            <a:r>
              <a:rPr lang="zh-TW" altLang="en-US" sz="2800" b="1" dirty="0">
                <a:solidFill>
                  <a:prstClr val="black"/>
                </a:solidFill>
                <a:latin typeface="微軟正黑體" panose="020B0604030504040204" pitchFamily="34" charset="-120"/>
                <a:ea typeface="微軟正黑體" panose="020B0604030504040204" pitchFamily="34" charset="-120"/>
              </a:rPr>
              <a:t>（行人）、</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危險源的位置</a:t>
            </a:r>
            <a:r>
              <a:rPr lang="zh-TW" altLang="en-US" sz="2800" b="1" dirty="0">
                <a:solidFill>
                  <a:prstClr val="black"/>
                </a:solidFill>
                <a:latin typeface="微軟正黑體" panose="020B0604030504040204" pitchFamily="34" charset="-120"/>
                <a:ea typeface="微軟正黑體" panose="020B0604030504040204" pitchFamily="34" charset="-120"/>
              </a:rPr>
              <a:t>（沿著左邊的人行道行走、</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預測螢幕沒有黑屏時的危害</a:t>
            </a:r>
            <a:r>
              <a:rPr lang="zh-TW" altLang="en-US" sz="2800" b="1" dirty="0">
                <a:solidFill>
                  <a:prstClr val="black"/>
                </a:solidFill>
                <a:latin typeface="微軟正黑體" panose="020B0604030504040204" pitchFamily="34" charset="-120"/>
                <a:ea typeface="微軟正黑體" panose="020B0604030504040204" pitchFamily="34" charset="-120"/>
              </a:rPr>
              <a:t>（她將走進馬路）</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這三個問題都答對的總分為</a:t>
            </a:r>
            <a:r>
              <a:rPr lang="en-US" altLang="zh-TW" sz="2800" b="1" dirty="0">
                <a:solidFill>
                  <a:prstClr val="black"/>
                </a:solidFill>
                <a:latin typeface="微軟正黑體" panose="020B0604030504040204" pitchFamily="34" charset="-120"/>
                <a:ea typeface="微軟正黑體" panose="020B0604030504040204" pitchFamily="34" charset="-120"/>
              </a:rPr>
              <a:t>6</a:t>
            </a:r>
            <a:r>
              <a:rPr lang="zh-TW" altLang="en-US" sz="2800" b="1" dirty="0">
                <a:solidFill>
                  <a:prstClr val="black"/>
                </a:solidFill>
                <a:latin typeface="微軟正黑體" panose="020B0604030504040204" pitchFamily="34" charset="-120"/>
                <a:ea typeface="微軟正黑體" panose="020B0604030504040204" pitchFamily="34" charset="-120"/>
              </a:rPr>
              <a:t>分</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7060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持續危害感知中的努力性</a:t>
            </a:r>
          </a:p>
        </p:txBody>
      </p:sp>
      <p:sp>
        <p:nvSpPr>
          <p:cNvPr id="20" name="矩形 19">
            <a:extLst>
              <a:ext uri="{FF2B5EF4-FFF2-40B4-BE49-F238E27FC236}">
                <a16:creationId xmlns:a16="http://schemas.microsoft.com/office/drawing/2014/main" id="{96932837-036F-43EC-9021-A1AE5D3DCA72}"/>
              </a:ext>
            </a:extLst>
          </p:cNvPr>
          <p:cNvSpPr/>
          <p:nvPr/>
        </p:nvSpPr>
        <p:spPr>
          <a:xfrm>
            <a:off x="257000" y="2157418"/>
            <a:ext cx="11397404" cy="523220"/>
          </a:xfrm>
          <a:prstGeom prst="rect">
            <a:avLst/>
          </a:prstGeom>
        </p:spPr>
        <p:txBody>
          <a:bodyPr wrap="square">
            <a:spAutoFit/>
          </a:bodyPr>
          <a:lstStyle/>
          <a:p>
            <a:pPr marL="457200" lvl="0" indent="-457200">
              <a:buFont typeface="Arial" panose="020B0604020202020204" pitchFamily="34" charset="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81C65050-CC31-4773-8A74-76EFA8EB12A8}"/>
              </a:ext>
            </a:extLst>
          </p:cNvPr>
          <p:cNvSpPr/>
          <p:nvPr/>
        </p:nvSpPr>
        <p:spPr>
          <a:xfrm>
            <a:off x="205945" y="1483201"/>
            <a:ext cx="1756669"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2800" b="1" dirty="0">
                <a:latin typeface="微軟正黑體" panose="020B0604030504040204" pitchFamily="34" charset="-120"/>
                <a:ea typeface="微軟正黑體" panose="020B0604030504040204" pitchFamily="34" charset="-120"/>
              </a:rPr>
              <a:t>實驗流程</a:t>
            </a:r>
            <a:endParaRPr lang="en-US" altLang="zh-TW" sz="2800" b="1" dirty="0">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47378D91-9967-4353-87FD-F8A6489C4639}"/>
              </a:ext>
            </a:extLst>
          </p:cNvPr>
          <p:cNvSpPr/>
          <p:nvPr/>
        </p:nvSpPr>
        <p:spPr>
          <a:xfrm>
            <a:off x="517465" y="2759340"/>
            <a:ext cx="11397404" cy="2677656"/>
          </a:xfrm>
          <a:prstGeom prst="rect">
            <a:avLst/>
          </a:prstGeom>
        </p:spPr>
        <p:txBody>
          <a:bodyPr wrap="square">
            <a:spAutoFit/>
          </a:bodyPr>
          <a:lstStyle/>
          <a:p>
            <a:pPr marL="51435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參與者填寫人口統計調查表</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包括他們的駕駛經驗和事故歷史</a:t>
            </a:r>
            <a:r>
              <a:rPr lang="en-US" altLang="zh-TW" sz="2800" b="1" dirty="0">
                <a:solidFill>
                  <a:prstClr val="black"/>
                </a:solidFill>
                <a:latin typeface="微軟正黑體" panose="020B0604030504040204" pitchFamily="34" charset="-120"/>
                <a:ea typeface="微軟正黑體" panose="020B0604030504040204" pitchFamily="34" charset="-120"/>
              </a:rPr>
              <a:t>)</a:t>
            </a:r>
          </a:p>
          <a:p>
            <a:pPr marL="51435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坐在距離螢幕</a:t>
            </a:r>
            <a:r>
              <a:rPr lang="en-US" altLang="zh-TW" sz="2800" b="1" dirty="0">
                <a:solidFill>
                  <a:prstClr val="black"/>
                </a:solidFill>
                <a:latin typeface="微軟正黑體" panose="020B0604030504040204" pitchFamily="34" charset="-120"/>
                <a:ea typeface="微軟正黑體" panose="020B0604030504040204" pitchFamily="34" charset="-120"/>
              </a:rPr>
              <a:t>60cm</a:t>
            </a:r>
            <a:r>
              <a:rPr lang="zh-TW" altLang="en-US" sz="2800" b="1" dirty="0">
                <a:solidFill>
                  <a:prstClr val="black"/>
                </a:solidFill>
                <a:latin typeface="微軟正黑體" panose="020B0604030504040204" pitchFamily="34" charset="-120"/>
                <a:ea typeface="微軟正黑體" panose="020B0604030504040204" pitchFamily="34" charset="-120"/>
              </a:rPr>
              <a:t>的位置</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觀看從駕駛員角度拍攝的影片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首先，先進行</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個練習影片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實驗開始，每個影片以黑屏結束後，會詢問參與者</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個與任何潛在危險源、位置和接下來可能發生事件的問題，並用口頭進行答覆</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id="{87E5124A-0B21-4C73-994F-AB637AB88B7E}"/>
              </a:ext>
            </a:extLst>
          </p:cNvPr>
          <p:cNvSpPr/>
          <p:nvPr/>
        </p:nvSpPr>
        <p:spPr>
          <a:xfrm>
            <a:off x="867272" y="5515698"/>
            <a:ext cx="10457456" cy="1193181"/>
          </a:xfrm>
          <a:prstGeom prst="roundRect">
            <a:avLst/>
          </a:prstGeom>
          <a:solidFill>
            <a:srgbClr val="F7C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危險定義為道路環境中存在的物體或事件，如果沒有適當的操作（例如駕駛轉向以避免碰撞），可能會增加發生碰撞的潛在風險。</a:t>
            </a:r>
          </a:p>
        </p:txBody>
      </p:sp>
    </p:spTree>
    <p:extLst>
      <p:ext uri="{BB962C8B-B14F-4D97-AF65-F5344CB8AC3E}">
        <p14:creationId xmlns:p14="http://schemas.microsoft.com/office/powerpoint/2010/main" val="97728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 </a:t>
            </a:r>
            <a:r>
              <a:rPr lang="zh-TW" altLang="en-US" sz="4800" dirty="0">
                <a:solidFill>
                  <a:prstClr val="black"/>
                </a:solidFill>
                <a:latin typeface="微軟正黑體" panose="020B0604030504040204" pitchFamily="34" charset="-120"/>
                <a:ea typeface="微軟正黑體" panose="020B0604030504040204" pitchFamily="34" charset="-120"/>
              </a:rPr>
              <a:t>持續危害感知中的努力性</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548818"/>
            <a:ext cx="11519843"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所有問題的總分將轉換為每位參與者的百分比</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33B09842-4A1D-476D-A5CF-3FFD9B64F45D}"/>
              </a:ext>
            </a:extLst>
          </p:cNvPr>
          <p:cNvSpPr/>
          <p:nvPr/>
        </p:nvSpPr>
        <p:spPr>
          <a:xfrm>
            <a:off x="166633" y="3265898"/>
            <a:ext cx="11742868"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影片長度之間也有顯著的影響</a:t>
            </a:r>
            <a:r>
              <a:rPr lang="en-US" altLang="zh-TW" sz="2800" b="1" dirty="0">
                <a:solidFill>
                  <a:prstClr val="black"/>
                </a:solidFill>
                <a:latin typeface="微軟正黑體" panose="020B0604030504040204" pitchFamily="34" charset="-120"/>
                <a:ea typeface="微軟正黑體" panose="020B0604030504040204" pitchFamily="34" charset="-120"/>
              </a:rPr>
              <a:t>(F(2,56) = 4.4,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73.7, p &lt; 0.05)</a:t>
            </a:r>
            <a:r>
              <a:rPr lang="zh-TW" altLang="en-US" sz="2800" b="1" dirty="0">
                <a:solidFill>
                  <a:prstClr val="black"/>
                </a:solidFill>
                <a:latin typeface="微軟正黑體" panose="020B0604030504040204" pitchFamily="34" charset="-120"/>
                <a:ea typeface="微軟正黑體" panose="020B0604030504040204" pitchFamily="34" charset="-120"/>
              </a:rPr>
              <a:t>，其中影片長度中間的反應比影片長度較長的還正確</a:t>
            </a:r>
            <a:r>
              <a:rPr lang="nn-NO" altLang="zh-TW" sz="2800" b="1" dirty="0">
                <a:solidFill>
                  <a:prstClr val="black"/>
                </a:solidFill>
                <a:latin typeface="微軟正黑體" panose="020B0604030504040204" pitchFamily="34" charset="-120"/>
                <a:ea typeface="微軟正黑體" panose="020B0604030504040204" pitchFamily="34" charset="-120"/>
              </a:rPr>
              <a:t>(68.82 % vs. 62.4 %; F(1,28) = 7.4, MSe = 167.6, p &lt; 0.05)</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051FC9A5-4590-48D0-8427-D3FE4047653B}"/>
              </a:ext>
            </a:extLst>
          </p:cNvPr>
          <p:cNvSpPr/>
          <p:nvPr/>
        </p:nvSpPr>
        <p:spPr>
          <a:xfrm>
            <a:off x="166634" y="2228156"/>
            <a:ext cx="11742867"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駕駛員組別間有顯著影響</a:t>
            </a:r>
            <a:r>
              <a:rPr lang="en-US" altLang="zh-TW" sz="2800" b="1" dirty="0">
                <a:solidFill>
                  <a:prstClr val="black"/>
                </a:solidFill>
                <a:latin typeface="微軟正黑體" panose="020B0604030504040204" pitchFamily="34" charset="-120"/>
                <a:ea typeface="微軟正黑體" panose="020B0604030504040204" pitchFamily="34" charset="-120"/>
              </a:rPr>
              <a:t>(F(1,28) = 45.4,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92.7, p &lt; 0.001)</a:t>
            </a:r>
            <a:r>
              <a:rPr lang="zh-TW" altLang="en-US" sz="2800" b="1" dirty="0">
                <a:solidFill>
                  <a:prstClr val="black"/>
                </a:solidFill>
                <a:latin typeface="微軟正黑體" panose="020B0604030504040204" pitchFamily="34" charset="-120"/>
                <a:ea typeface="微軟正黑體" panose="020B0604030504040204" pitchFamily="34" charset="-120"/>
              </a:rPr>
              <a:t>，其中經驗豐富駕駛員的表現優於新手駕駛員（</a:t>
            </a:r>
            <a:r>
              <a:rPr lang="en-US" altLang="zh-TW" sz="2800" b="1" dirty="0">
                <a:solidFill>
                  <a:prstClr val="black"/>
                </a:solidFill>
                <a:latin typeface="微軟正黑體" panose="020B0604030504040204" pitchFamily="34" charset="-120"/>
                <a:ea typeface="微軟正黑體" panose="020B0604030504040204" pitchFamily="34" charset="-120"/>
              </a:rPr>
              <a:t>77.8</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vs. 54.1</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7CA473A7-06A9-4BE8-8107-D08A13063E73}"/>
              </a:ext>
            </a:extLst>
          </p:cNvPr>
          <p:cNvSpPr/>
          <p:nvPr/>
        </p:nvSpPr>
        <p:spPr>
          <a:xfrm>
            <a:off x="166633" y="4680862"/>
            <a:ext cx="6457191"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新手駕駛員的表現雖然都比經驗豐富駕駛員來的差，但統計上都未達顯著水準</a:t>
            </a:r>
            <a:r>
              <a:rPr lang="en-US" altLang="zh-TW" sz="2800" b="1" dirty="0">
                <a:solidFill>
                  <a:prstClr val="black"/>
                </a:solidFill>
                <a:latin typeface="微軟正黑體" panose="020B0604030504040204" pitchFamily="34" charset="-120"/>
                <a:ea typeface="微軟正黑體" panose="020B0604030504040204" pitchFamily="34" charset="-120"/>
              </a:rPr>
              <a:t>(F(2,56) = 2.8,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73.7, p = 0.07)</a:t>
            </a:r>
          </a:p>
        </p:txBody>
      </p:sp>
      <p:pic>
        <p:nvPicPr>
          <p:cNvPr id="3" name="圖片 2">
            <a:extLst>
              <a:ext uri="{FF2B5EF4-FFF2-40B4-BE49-F238E27FC236}">
                <a16:creationId xmlns:a16="http://schemas.microsoft.com/office/drawing/2014/main" id="{6B69B281-03FB-4453-B606-FA564914C95E}"/>
              </a:ext>
            </a:extLst>
          </p:cNvPr>
          <p:cNvPicPr>
            <a:picLocks noChangeAspect="1"/>
          </p:cNvPicPr>
          <p:nvPr/>
        </p:nvPicPr>
        <p:blipFill>
          <a:blip r:embed="rId3"/>
          <a:stretch>
            <a:fillRect/>
          </a:stretch>
        </p:blipFill>
        <p:spPr>
          <a:xfrm>
            <a:off x="6913756" y="4118473"/>
            <a:ext cx="5278244" cy="2739527"/>
          </a:xfrm>
          <a:prstGeom prst="rect">
            <a:avLst/>
          </a:prstGeom>
        </p:spPr>
      </p:pic>
    </p:spTree>
    <p:extLst>
      <p:ext uri="{BB962C8B-B14F-4D97-AF65-F5344CB8AC3E}">
        <p14:creationId xmlns:p14="http://schemas.microsoft.com/office/powerpoint/2010/main" val="3269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 Discussion- </a:t>
            </a:r>
            <a:r>
              <a:rPr lang="zh-TW" altLang="en-US" sz="4800" dirty="0">
                <a:solidFill>
                  <a:prstClr val="black"/>
                </a:solidFill>
                <a:latin typeface="微軟正黑體" panose="020B0604030504040204" pitchFamily="34" charset="-120"/>
                <a:ea typeface="微軟正黑體" panose="020B0604030504040204" pitchFamily="34" charset="-120"/>
              </a:rPr>
              <a:t>持續危害感知中的努力性</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336078" y="2150984"/>
            <a:ext cx="11519843" cy="3108543"/>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此結果與</a:t>
            </a:r>
            <a:r>
              <a:rPr lang="en-US" altLang="zh-TW" sz="2800" b="1" dirty="0">
                <a:solidFill>
                  <a:prstClr val="black"/>
                </a:solidFill>
                <a:latin typeface="微軟正黑體" panose="020B0604030504040204" pitchFamily="34" charset="-120"/>
                <a:ea typeface="微軟正黑體" panose="020B0604030504040204" pitchFamily="34" charset="-120"/>
              </a:rPr>
              <a:t>McKenna</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en-US" altLang="zh-TW" sz="2800" b="1" dirty="0" err="1">
                <a:solidFill>
                  <a:prstClr val="black"/>
                </a:solidFill>
                <a:latin typeface="微軟正黑體" panose="020B0604030504040204" pitchFamily="34" charset="-120"/>
                <a:ea typeface="微軟正黑體" panose="020B0604030504040204" pitchFamily="34" charset="-120"/>
              </a:rPr>
              <a:t>Farrand</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1999</a:t>
            </a:r>
            <a:r>
              <a:rPr lang="zh-TW" altLang="en-US" sz="2800" b="1" dirty="0">
                <a:solidFill>
                  <a:prstClr val="black"/>
                </a:solidFill>
                <a:latin typeface="微軟正黑體" panose="020B0604030504040204" pitchFamily="34" charset="-120"/>
                <a:ea typeface="微軟正黑體" panose="020B0604030504040204" pitchFamily="34" charset="-120"/>
              </a:rPr>
              <a:t>）的發現不符，它的結果顯示對於有經驗的駕駛員而言，危險感知可能比新手更費力。</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這種不一致可能是因為後預測過程需要更多的努力性（例如，判斷事件的相對危險性）</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在目前的研究中，當危險感知的預測成分被分離出來時，發現經驗豐富的駕駛員對於任務時間不受影響，這與經驗豐富的駕駛員可能使用長期記憶模板來減少危害預測需求相關。</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812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p>
        </p:txBody>
      </p:sp>
      <p:sp>
        <p:nvSpPr>
          <p:cNvPr id="18" name="矩形 17"/>
          <p:cNvSpPr/>
          <p:nvPr/>
        </p:nvSpPr>
        <p:spPr>
          <a:xfrm>
            <a:off x="257000" y="2613868"/>
            <a:ext cx="228332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參與者：</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257000" y="3360508"/>
            <a:ext cx="11836366" cy="2246769"/>
          </a:xfrm>
          <a:prstGeom prst="rect">
            <a:avLst/>
          </a:prstGeom>
        </p:spPr>
        <p:txBody>
          <a:bodyPr wrap="square">
            <a:spAutoFit/>
          </a:bodyPr>
          <a:lstStyle/>
          <a:p>
            <a:pPr lvl="0"/>
            <a:r>
              <a:rPr lang="en-US" altLang="zh-TW" sz="2800" b="1" dirty="0">
                <a:solidFill>
                  <a:prstClr val="black"/>
                </a:solidFill>
                <a:latin typeface="微軟正黑體" panose="020B0604030504040204" pitchFamily="34" charset="-120"/>
                <a:ea typeface="微軟正黑體" panose="020B0604030504040204" pitchFamily="34" charset="-120"/>
              </a:rPr>
              <a:t>42</a:t>
            </a:r>
            <a:r>
              <a:rPr lang="zh-TW" altLang="en-US" sz="2800" b="1" dirty="0">
                <a:solidFill>
                  <a:prstClr val="black"/>
                </a:solidFill>
                <a:latin typeface="微軟正黑體" panose="020B0604030504040204" pitchFamily="34" charset="-120"/>
                <a:ea typeface="微軟正黑體" panose="020B0604030504040204" pitchFamily="34" charset="-120"/>
              </a:rPr>
              <a:t>位擁有英國駕駛執照的駕駛員</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21</a:t>
            </a:r>
            <a:r>
              <a:rPr lang="zh-TW" altLang="en-US" sz="2800" b="1" dirty="0">
                <a:solidFill>
                  <a:prstClr val="black"/>
                </a:solidFill>
                <a:latin typeface="微軟正黑體" panose="020B0604030504040204" pitchFamily="34" charset="-120"/>
                <a:ea typeface="微軟正黑體" panose="020B0604030504040204" pitchFamily="34" charset="-120"/>
              </a:rPr>
              <a:t>位新手駕駛員</a:t>
            </a:r>
            <a:r>
              <a:rPr lang="en-US" altLang="zh-TW" sz="2800" b="1" dirty="0">
                <a:solidFill>
                  <a:prstClr val="black"/>
                </a:solidFill>
                <a:latin typeface="微軟正黑體" panose="020B0604030504040204" pitchFamily="34" charset="-120"/>
                <a:ea typeface="微軟正黑體" panose="020B0604030504040204" pitchFamily="34" charset="-120"/>
              </a:rPr>
              <a:t>(16</a:t>
            </a:r>
            <a:r>
              <a:rPr lang="zh-TW" altLang="en-US" sz="2800" b="1" dirty="0">
                <a:solidFill>
                  <a:prstClr val="black"/>
                </a:solidFill>
                <a:latin typeface="微軟正黑體" panose="020B0604030504040204" pitchFamily="34" charset="-120"/>
                <a:ea typeface="微軟正黑體" panose="020B0604030504040204" pitchFamily="34" charset="-120"/>
              </a:rPr>
              <a:t>位女性，</a:t>
            </a:r>
            <a:r>
              <a:rPr lang="en-US" altLang="zh-TW" sz="2800" b="1" dirty="0">
                <a:solidFill>
                  <a:prstClr val="black"/>
                </a:solidFill>
                <a:latin typeface="微軟正黑體" panose="020B0604030504040204" pitchFamily="34" charset="-120"/>
                <a:ea typeface="微軟正黑體" panose="020B0604030504040204" pitchFamily="34" charset="-120"/>
              </a:rPr>
              <a:t>14</a:t>
            </a:r>
            <a:r>
              <a:rPr lang="zh-TW" altLang="en-US" sz="2800" b="1" dirty="0">
                <a:solidFill>
                  <a:prstClr val="black"/>
                </a:solidFill>
                <a:latin typeface="微軟正黑體" panose="020B0604030504040204" pitchFamily="34" charset="-120"/>
                <a:ea typeface="微軟正黑體" panose="020B0604030504040204" pitchFamily="34" charset="-120"/>
              </a:rPr>
              <a:t>位男性，平均年齡 </a:t>
            </a:r>
            <a:r>
              <a:rPr lang="en-US" altLang="zh-TW" sz="2800" b="1" dirty="0">
                <a:solidFill>
                  <a:prstClr val="black"/>
                </a:solidFill>
                <a:latin typeface="微軟正黑體" panose="020B0604030504040204" pitchFamily="34" charset="-120"/>
                <a:ea typeface="微軟正黑體" panose="020B0604030504040204" pitchFamily="34" charset="-120"/>
              </a:rPr>
              <a:t>20.5</a:t>
            </a:r>
            <a:r>
              <a:rPr lang="zh-TW" altLang="en-US" sz="2800" b="1" dirty="0">
                <a:solidFill>
                  <a:prstClr val="black"/>
                </a:solidFill>
                <a:latin typeface="微軟正黑體" panose="020B0604030504040204" pitchFamily="34" charset="-120"/>
                <a:ea typeface="微軟正黑體" panose="020B0604030504040204" pitchFamily="34" charset="-120"/>
              </a:rPr>
              <a:t>歲，平均駕駛經驗 </a:t>
            </a:r>
            <a:r>
              <a:rPr lang="en-US" altLang="zh-TW" sz="2800" b="1" dirty="0">
                <a:solidFill>
                  <a:prstClr val="black"/>
                </a:solidFill>
                <a:latin typeface="微軟正黑體" panose="020B0604030504040204" pitchFamily="34" charset="-120"/>
                <a:ea typeface="微軟正黑體" panose="020B0604030504040204" pitchFamily="34" charset="-120"/>
              </a:rPr>
              <a:t>=  1.8</a:t>
            </a:r>
            <a:r>
              <a:rPr lang="zh-TW" altLang="en-US" sz="2800" b="1" dirty="0">
                <a:solidFill>
                  <a:prstClr val="black"/>
                </a:solidFill>
                <a:latin typeface="微軟正黑體" panose="020B0604030504040204" pitchFamily="34" charset="-120"/>
                <a:ea typeface="微軟正黑體" panose="020B0604030504040204" pitchFamily="34" charset="-120"/>
              </a:rPr>
              <a:t>年）</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21</a:t>
            </a:r>
            <a:r>
              <a:rPr lang="zh-TW" altLang="en-US" sz="2800" b="1" dirty="0">
                <a:solidFill>
                  <a:prstClr val="black"/>
                </a:solidFill>
                <a:latin typeface="微軟正黑體" panose="020B0604030504040204" pitchFamily="34" charset="-120"/>
                <a:ea typeface="微軟正黑體" panose="020B0604030504040204" pitchFamily="34" charset="-120"/>
              </a:rPr>
              <a:t>位經驗豐富駕駛員</a:t>
            </a:r>
            <a:r>
              <a:rPr lang="en-US" altLang="zh-TW" sz="2800" b="1" dirty="0">
                <a:solidFill>
                  <a:prstClr val="black"/>
                </a:solidFill>
                <a:latin typeface="微軟正黑體" panose="020B0604030504040204" pitchFamily="34" charset="-120"/>
                <a:ea typeface="微軟正黑體" panose="020B0604030504040204" pitchFamily="34" charset="-120"/>
              </a:rPr>
              <a:t>(14</a:t>
            </a:r>
            <a:r>
              <a:rPr lang="zh-TW" altLang="en-US" sz="2800" b="1" dirty="0">
                <a:solidFill>
                  <a:prstClr val="black"/>
                </a:solidFill>
                <a:latin typeface="微軟正黑體" panose="020B0604030504040204" pitchFamily="34" charset="-120"/>
                <a:ea typeface="微軟正黑體" panose="020B0604030504040204" pitchFamily="34" charset="-120"/>
              </a:rPr>
              <a:t>位女性，</a:t>
            </a:r>
            <a:r>
              <a:rPr lang="en-US" altLang="zh-TW" sz="2800" b="1" dirty="0">
                <a:solidFill>
                  <a:prstClr val="black"/>
                </a:solidFill>
                <a:latin typeface="微軟正黑體" panose="020B0604030504040204" pitchFamily="34" charset="-120"/>
                <a:ea typeface="微軟正黑體" panose="020B0604030504040204" pitchFamily="34" charset="-120"/>
              </a:rPr>
              <a:t>7</a:t>
            </a:r>
            <a:r>
              <a:rPr lang="zh-TW" altLang="en-US" sz="2800" b="1" dirty="0">
                <a:solidFill>
                  <a:prstClr val="black"/>
                </a:solidFill>
                <a:latin typeface="微軟正黑體" panose="020B0604030504040204" pitchFamily="34" charset="-120"/>
                <a:ea typeface="微軟正黑體" panose="020B0604030504040204" pitchFamily="34" charset="-120"/>
              </a:rPr>
              <a:t>位男性，平均年齡 </a:t>
            </a:r>
            <a:r>
              <a:rPr lang="en-US" altLang="zh-TW" sz="2800" b="1" dirty="0">
                <a:solidFill>
                  <a:prstClr val="black"/>
                </a:solidFill>
                <a:latin typeface="微軟正黑體" panose="020B0604030504040204" pitchFamily="34" charset="-120"/>
                <a:ea typeface="微軟正黑體" panose="020B0604030504040204" pitchFamily="34" charset="-120"/>
              </a:rPr>
              <a:t>=  23.9</a:t>
            </a:r>
            <a:r>
              <a:rPr lang="zh-TW" altLang="en-US" sz="2800" b="1" dirty="0">
                <a:solidFill>
                  <a:prstClr val="black"/>
                </a:solidFill>
                <a:latin typeface="微軟正黑體" panose="020B0604030504040204" pitchFamily="34" charset="-120"/>
                <a:ea typeface="微軟正黑體" panose="020B0604030504040204" pitchFamily="34" charset="-120"/>
              </a:rPr>
              <a:t>歲，平均駕駛經驗 </a:t>
            </a:r>
            <a:r>
              <a:rPr lang="en-US" altLang="zh-TW" sz="2800" b="1" dirty="0">
                <a:solidFill>
                  <a:prstClr val="black"/>
                </a:solidFill>
                <a:latin typeface="微軟正黑體" panose="020B0604030504040204" pitchFamily="34" charset="-120"/>
                <a:ea typeface="微軟正黑體" panose="020B0604030504040204" pitchFamily="34" charset="-120"/>
              </a:rPr>
              <a:t>=  6.4</a:t>
            </a:r>
            <a:r>
              <a:rPr lang="zh-TW" altLang="en-US" sz="2800" b="1" dirty="0">
                <a:solidFill>
                  <a:prstClr val="black"/>
                </a:solidFill>
                <a:latin typeface="微軟正黑體" panose="020B0604030504040204" pitchFamily="34" charset="-120"/>
                <a:ea typeface="微軟正黑體" panose="020B0604030504040204" pitchFamily="34" charset="-120"/>
              </a:rPr>
              <a:t>年</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96932837-036F-43EC-9021-A1AE5D3DCA72}"/>
              </a:ext>
            </a:extLst>
          </p:cNvPr>
          <p:cNvSpPr/>
          <p:nvPr/>
        </p:nvSpPr>
        <p:spPr>
          <a:xfrm>
            <a:off x="315497" y="5684340"/>
            <a:ext cx="9473330"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視力矯正後均為正常</a:t>
            </a:r>
          </a:p>
        </p:txBody>
      </p:sp>
      <p:sp>
        <p:nvSpPr>
          <p:cNvPr id="2" name="矩形: 圓角 1">
            <a:extLst>
              <a:ext uri="{FF2B5EF4-FFF2-40B4-BE49-F238E27FC236}">
                <a16:creationId xmlns:a16="http://schemas.microsoft.com/office/drawing/2014/main" id="{F3E2A711-EAF6-48E2-A49C-7F5B9828C7C8}"/>
              </a:ext>
            </a:extLst>
          </p:cNvPr>
          <p:cNvSpPr/>
          <p:nvPr/>
        </p:nvSpPr>
        <p:spPr>
          <a:xfrm>
            <a:off x="721671" y="1414982"/>
            <a:ext cx="9938895" cy="1016477"/>
          </a:xfrm>
          <a:prstGeom prst="round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目前進行的實驗是測試有經驗的駕駛員是否可以真正利用危害發生前的徵兆，盡早發現危害</a:t>
            </a:r>
          </a:p>
        </p:txBody>
      </p:sp>
    </p:spTree>
    <p:extLst>
      <p:ext uri="{BB962C8B-B14F-4D97-AF65-F5344CB8AC3E}">
        <p14:creationId xmlns:p14="http://schemas.microsoft.com/office/powerpoint/2010/main" val="352399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p>
        </p:txBody>
      </p:sp>
      <p:sp>
        <p:nvSpPr>
          <p:cNvPr id="20" name="矩形 19">
            <a:extLst>
              <a:ext uri="{FF2B5EF4-FFF2-40B4-BE49-F238E27FC236}">
                <a16:creationId xmlns:a16="http://schemas.microsoft.com/office/drawing/2014/main" id="{96932837-036F-43EC-9021-A1AE5D3DCA72}"/>
              </a:ext>
            </a:extLst>
          </p:cNvPr>
          <p:cNvSpPr/>
          <p:nvPr/>
        </p:nvSpPr>
        <p:spPr>
          <a:xfrm>
            <a:off x="167579" y="1204173"/>
            <a:ext cx="11397404" cy="2246769"/>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從影片數據庫中剪輯</a:t>
            </a:r>
            <a:r>
              <a:rPr lang="en-US" altLang="zh-TW" sz="2800" b="1" dirty="0">
                <a:solidFill>
                  <a:prstClr val="black"/>
                </a:solidFill>
                <a:latin typeface="微軟正黑體" panose="020B0604030504040204" pitchFamily="34" charset="-120"/>
                <a:ea typeface="微軟正黑體" panose="020B0604030504040204" pitchFamily="34" charset="-120"/>
              </a:rPr>
              <a:t>30</a:t>
            </a:r>
            <a:r>
              <a:rPr lang="zh-TW" altLang="en-US" sz="2800" b="1" dirty="0">
                <a:solidFill>
                  <a:prstClr val="black"/>
                </a:solidFill>
                <a:latin typeface="微軟正黑體" panose="020B0604030504040204" pitchFamily="34" charset="-120"/>
                <a:ea typeface="微軟正黑體" panose="020B0604030504040204" pitchFamily="34" charset="-120"/>
              </a:rPr>
              <a:t>個危險影片和</a:t>
            </a: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個無危險影片</a:t>
            </a:r>
            <a:r>
              <a:rPr lang="en-US" altLang="zh-TW" sz="2800" b="1" dirty="0">
                <a:solidFill>
                  <a:prstClr val="black"/>
                </a:solidFill>
                <a:latin typeface="微軟正黑體" panose="020B0604030504040204" pitchFamily="34" charset="-120"/>
                <a:ea typeface="微軟正黑體" panose="020B0604030504040204" pitchFamily="34" charset="-120"/>
              </a:rPr>
              <a:t>(10~30sec</a:t>
            </a:r>
            <a:r>
              <a:rPr lang="zh-TW" altLang="en-US" sz="2800" b="1" dirty="0">
                <a:solidFill>
                  <a:prstClr val="black"/>
                </a:solidFill>
                <a:latin typeface="微軟正黑體" panose="020B0604030504040204" pitchFamily="34" charset="-120"/>
                <a:ea typeface="微軟正黑體" panose="020B0604030504040204" pitchFamily="34" charset="-120"/>
              </a:rPr>
              <a:t>之間</a:t>
            </a:r>
            <a:r>
              <a:rPr lang="en-US" altLang="zh-TW" sz="2800" b="1" dirty="0">
                <a:solidFill>
                  <a:prstClr val="black"/>
                </a:solidFill>
                <a:latin typeface="微軟正黑體" panose="020B0604030504040204" pitchFamily="34" charset="-120"/>
                <a:ea typeface="微軟正黑體" panose="020B0604030504040204" pitchFamily="34" charset="-120"/>
              </a:rPr>
              <a:t>)</a:t>
            </a: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每個影片都建立了危害最早出現點（ 在影片最後之前約</a:t>
            </a:r>
            <a:r>
              <a:rPr lang="en-US" altLang="zh-TW" sz="2800" b="1" dirty="0">
                <a:solidFill>
                  <a:prstClr val="black"/>
                </a:solidFill>
                <a:latin typeface="微軟正黑體" panose="020B0604030504040204" pitchFamily="34" charset="-120"/>
                <a:ea typeface="微軟正黑體" panose="020B0604030504040204" pitchFamily="34" charset="-120"/>
              </a:rPr>
              <a:t>1250 </a:t>
            </a:r>
            <a:r>
              <a:rPr lang="zh-TW" altLang="en-US" sz="2800" b="1" dirty="0">
                <a:solidFill>
                  <a:prstClr val="black"/>
                </a:solidFill>
                <a:latin typeface="微軟正黑體" panose="020B0604030504040204" pitchFamily="34" charset="-120"/>
                <a:ea typeface="微軟正黑體" panose="020B0604030504040204" pitchFamily="34" charset="-120"/>
              </a:rPr>
              <a:t>毫秒）、中間點（ 在影片最後之前約</a:t>
            </a:r>
            <a:r>
              <a:rPr lang="en-US" altLang="zh-TW" sz="2800" b="1" dirty="0">
                <a:solidFill>
                  <a:prstClr val="black"/>
                </a:solidFill>
                <a:latin typeface="微軟正黑體" panose="020B0604030504040204" pitchFamily="34" charset="-120"/>
                <a:ea typeface="微軟正黑體" panose="020B0604030504040204" pitchFamily="34" charset="-120"/>
              </a:rPr>
              <a:t>800 </a:t>
            </a:r>
            <a:r>
              <a:rPr lang="zh-TW" altLang="en-US" sz="2800" b="1" dirty="0">
                <a:solidFill>
                  <a:prstClr val="black"/>
                </a:solidFill>
                <a:latin typeface="微軟正黑體" panose="020B0604030504040204" pitchFamily="34" charset="-120"/>
                <a:ea typeface="微軟正黑體" panose="020B0604030504040204" pitchFamily="34" charset="-120"/>
              </a:rPr>
              <a:t>毫秒）和最後出現點</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實驗</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中黑屏的位置</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的黑屏，而無危險影片則沒有，他們僅在最後出現點出現黑屏。</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7E53709C-FD2D-4F96-AC8A-2E9FB38F9085}"/>
              </a:ext>
            </a:extLst>
          </p:cNvPr>
          <p:cNvPicPr>
            <a:picLocks noChangeAspect="1"/>
          </p:cNvPicPr>
          <p:nvPr/>
        </p:nvPicPr>
        <p:blipFill>
          <a:blip r:embed="rId3"/>
          <a:stretch>
            <a:fillRect/>
          </a:stretch>
        </p:blipFill>
        <p:spPr>
          <a:xfrm>
            <a:off x="-4386" y="4057809"/>
            <a:ext cx="3802284" cy="2423186"/>
          </a:xfrm>
          <a:prstGeom prst="rect">
            <a:avLst/>
          </a:prstGeom>
        </p:spPr>
      </p:pic>
      <p:pic>
        <p:nvPicPr>
          <p:cNvPr id="4" name="圖片 3">
            <a:extLst>
              <a:ext uri="{FF2B5EF4-FFF2-40B4-BE49-F238E27FC236}">
                <a16:creationId xmlns:a16="http://schemas.microsoft.com/office/drawing/2014/main" id="{CD378C9E-9A80-4DF4-B15B-326A4BABB0B8}"/>
              </a:ext>
            </a:extLst>
          </p:cNvPr>
          <p:cNvPicPr>
            <a:picLocks noChangeAspect="1"/>
          </p:cNvPicPr>
          <p:nvPr/>
        </p:nvPicPr>
        <p:blipFill>
          <a:blip r:embed="rId4"/>
          <a:stretch>
            <a:fillRect/>
          </a:stretch>
        </p:blipFill>
        <p:spPr>
          <a:xfrm>
            <a:off x="4269936" y="4057809"/>
            <a:ext cx="3802284" cy="2423186"/>
          </a:xfrm>
          <a:prstGeom prst="rect">
            <a:avLst/>
          </a:prstGeom>
        </p:spPr>
      </p:pic>
      <p:pic>
        <p:nvPicPr>
          <p:cNvPr id="5" name="圖片 4">
            <a:extLst>
              <a:ext uri="{FF2B5EF4-FFF2-40B4-BE49-F238E27FC236}">
                <a16:creationId xmlns:a16="http://schemas.microsoft.com/office/drawing/2014/main" id="{6EEDF2A3-539E-4B30-BAD0-A32763E39FF8}"/>
              </a:ext>
            </a:extLst>
          </p:cNvPr>
          <p:cNvPicPr>
            <a:picLocks noChangeAspect="1"/>
          </p:cNvPicPr>
          <p:nvPr/>
        </p:nvPicPr>
        <p:blipFill>
          <a:blip r:embed="rId5"/>
          <a:stretch>
            <a:fillRect/>
          </a:stretch>
        </p:blipFill>
        <p:spPr>
          <a:xfrm>
            <a:off x="8544259" y="4057809"/>
            <a:ext cx="3647741" cy="2423186"/>
          </a:xfrm>
          <a:prstGeom prst="rect">
            <a:avLst/>
          </a:prstGeom>
        </p:spPr>
      </p:pic>
      <p:cxnSp>
        <p:nvCxnSpPr>
          <p:cNvPr id="7" name="直線單箭頭接點 6">
            <a:extLst>
              <a:ext uri="{FF2B5EF4-FFF2-40B4-BE49-F238E27FC236}">
                <a16:creationId xmlns:a16="http://schemas.microsoft.com/office/drawing/2014/main" id="{8CAB2295-E463-4B79-83B2-9697D2EE1EAC}"/>
              </a:ext>
            </a:extLst>
          </p:cNvPr>
          <p:cNvCxnSpPr>
            <a:stCxn id="3" idx="3"/>
            <a:endCxn id="4" idx="1"/>
          </p:cNvCxnSpPr>
          <p:nvPr/>
        </p:nvCxnSpPr>
        <p:spPr>
          <a:xfrm>
            <a:off x="3797898" y="5269402"/>
            <a:ext cx="4720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8" name="直線單箭頭接點 17">
            <a:extLst>
              <a:ext uri="{FF2B5EF4-FFF2-40B4-BE49-F238E27FC236}">
                <a16:creationId xmlns:a16="http://schemas.microsoft.com/office/drawing/2014/main" id="{07BD3071-F424-449F-BC51-2AC00D093DBE}"/>
              </a:ext>
            </a:extLst>
          </p:cNvPr>
          <p:cNvCxnSpPr/>
          <p:nvPr/>
        </p:nvCxnSpPr>
        <p:spPr>
          <a:xfrm>
            <a:off x="8072221" y="5269402"/>
            <a:ext cx="4720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9" name="矩形 18">
            <a:extLst>
              <a:ext uri="{FF2B5EF4-FFF2-40B4-BE49-F238E27FC236}">
                <a16:creationId xmlns:a16="http://schemas.microsoft.com/office/drawing/2014/main" id="{27C0BFA3-31B1-4C71-B1CB-91A5CD6577CB}"/>
              </a:ext>
            </a:extLst>
          </p:cNvPr>
          <p:cNvSpPr/>
          <p:nvPr/>
        </p:nvSpPr>
        <p:spPr>
          <a:xfrm>
            <a:off x="531942" y="3547795"/>
            <a:ext cx="2729628"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危害最早出現點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C36603D5-7A89-4C64-9D1D-BB9A425D234A}"/>
              </a:ext>
            </a:extLst>
          </p:cNvPr>
          <p:cNvSpPr/>
          <p:nvPr/>
        </p:nvSpPr>
        <p:spPr>
          <a:xfrm>
            <a:off x="4731186" y="3561599"/>
            <a:ext cx="2729628"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危害中間出現點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6631A2F5-145A-425C-A484-835ADA894110}"/>
              </a:ext>
            </a:extLst>
          </p:cNvPr>
          <p:cNvSpPr/>
          <p:nvPr/>
        </p:nvSpPr>
        <p:spPr>
          <a:xfrm>
            <a:off x="9003315" y="3572403"/>
            <a:ext cx="2729628"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危害最後出現點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2060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p>
        </p:txBody>
      </p:sp>
      <p:sp>
        <p:nvSpPr>
          <p:cNvPr id="18" name="矩形 17"/>
          <p:cNvSpPr/>
          <p:nvPr/>
        </p:nvSpPr>
        <p:spPr>
          <a:xfrm>
            <a:off x="315497" y="1467889"/>
            <a:ext cx="10746513" cy="1384995"/>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採用</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x</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3</a:t>
            </a:r>
            <a:r>
              <a:rPr lang="zh-TW" altLang="en-US" sz="2800" b="1" dirty="0">
                <a:latin typeface="微軟正黑體" panose="020B0604030504040204" pitchFamily="34" charset="-120"/>
                <a:ea typeface="微軟正黑體" panose="020B0604030504040204" pitchFamily="34" charset="-120"/>
              </a:rPr>
              <a:t>的混和因子設計</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組間因子：駕駛經驗（新手與經驗豐富的駕駛員）</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組內因子：影片黑屏時間點不同</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早，中和晚</a:t>
            </a:r>
            <a:r>
              <a:rPr lang="en-US" altLang="zh-TW" sz="2800" b="1" dirty="0">
                <a:latin typeface="微軟正黑體" panose="020B0604030504040204" pitchFamily="34" charset="-120"/>
                <a:ea typeface="微軟正黑體" panose="020B0604030504040204" pitchFamily="34" charset="-120"/>
              </a:rPr>
              <a:t>)</a:t>
            </a:r>
          </a:p>
        </p:txBody>
      </p:sp>
      <p:sp>
        <p:nvSpPr>
          <p:cNvPr id="20" name="矩形 19">
            <a:extLst>
              <a:ext uri="{FF2B5EF4-FFF2-40B4-BE49-F238E27FC236}">
                <a16:creationId xmlns:a16="http://schemas.microsoft.com/office/drawing/2014/main" id="{96932837-036F-43EC-9021-A1AE5D3DCA72}"/>
              </a:ext>
            </a:extLst>
          </p:cNvPr>
          <p:cNvSpPr/>
          <p:nvPr/>
        </p:nvSpPr>
        <p:spPr>
          <a:xfrm>
            <a:off x="476103" y="4652531"/>
            <a:ext cx="11397404" cy="523220"/>
          </a:xfrm>
          <a:prstGeom prst="rect">
            <a:avLst/>
          </a:prstGeom>
        </p:spPr>
        <p:txBody>
          <a:bodyPr wrap="square">
            <a:spAutoFit/>
          </a:bodyPr>
          <a:lstStyle/>
          <a:p>
            <a:pPr marL="457200" lvl="0" indent="-457200">
              <a:buFont typeface="Arial" panose="020B0604020202020204" pitchFamily="34" charset="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47378D91-9967-4353-87FD-F8A6489C4639}"/>
              </a:ext>
            </a:extLst>
          </p:cNvPr>
          <p:cNvSpPr/>
          <p:nvPr/>
        </p:nvSpPr>
        <p:spPr>
          <a:xfrm>
            <a:off x="262219" y="4266726"/>
            <a:ext cx="11667562" cy="2246769"/>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依變量：根據每個影片片段後，對於</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個問題的回答來確定即將到來的危害準確性</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要求參與者報告</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危險源</a:t>
            </a:r>
            <a:r>
              <a:rPr lang="zh-TW" altLang="en-US" sz="2800" b="1" dirty="0">
                <a:solidFill>
                  <a:prstClr val="black"/>
                </a:solidFill>
                <a:latin typeface="微軟正黑體" panose="020B0604030504040204" pitchFamily="34" charset="-120"/>
                <a:ea typeface="微軟正黑體" panose="020B0604030504040204" pitchFamily="34" charset="-120"/>
              </a:rPr>
              <a:t>（行人）、</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危險源的位置</a:t>
            </a:r>
            <a:r>
              <a:rPr lang="zh-TW" altLang="en-US" sz="2800" b="1" dirty="0">
                <a:solidFill>
                  <a:prstClr val="black"/>
                </a:solidFill>
                <a:latin typeface="微軟正黑體" panose="020B0604030504040204" pitchFamily="34" charset="-120"/>
                <a:ea typeface="微軟正黑體" panose="020B0604030504040204" pitchFamily="34" charset="-120"/>
              </a:rPr>
              <a:t>（沿著左邊的人行道行走、</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預測螢幕沒有黑屏時的危害</a:t>
            </a:r>
            <a:r>
              <a:rPr lang="zh-TW" altLang="en-US" sz="2800" b="1" dirty="0">
                <a:solidFill>
                  <a:prstClr val="black"/>
                </a:solidFill>
                <a:latin typeface="微軟正黑體" panose="020B0604030504040204" pitchFamily="34" charset="-120"/>
                <a:ea typeface="微軟正黑體" panose="020B0604030504040204" pitchFamily="34" charset="-120"/>
              </a:rPr>
              <a:t>（她將走進馬路）</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這三個問題都答對的總分為</a:t>
            </a:r>
            <a:r>
              <a:rPr lang="en-US" altLang="zh-TW" sz="2800" b="1" dirty="0">
                <a:solidFill>
                  <a:prstClr val="black"/>
                </a:solidFill>
                <a:latin typeface="微軟正黑體" panose="020B0604030504040204" pitchFamily="34" charset="-120"/>
                <a:ea typeface="微軟正黑體" panose="020B0604030504040204" pitchFamily="34" charset="-120"/>
              </a:rPr>
              <a:t>6</a:t>
            </a:r>
            <a:r>
              <a:rPr lang="zh-TW" altLang="en-US" sz="2800" b="1" dirty="0">
                <a:solidFill>
                  <a:prstClr val="black"/>
                </a:solidFill>
                <a:latin typeface="微軟正黑體" panose="020B0604030504040204" pitchFamily="34" charset="-120"/>
                <a:ea typeface="微軟正黑體" panose="020B0604030504040204" pitchFamily="34" charset="-120"/>
              </a:rPr>
              <a:t>分</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3609B9DA-1C75-4450-BBF6-7743B2D03D0A}"/>
              </a:ext>
            </a:extLst>
          </p:cNvPr>
          <p:cNvSpPr/>
          <p:nvPr/>
        </p:nvSpPr>
        <p:spPr>
          <a:xfrm>
            <a:off x="205945" y="2828824"/>
            <a:ext cx="11667562"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每位參與者之間觀看的影片具有不同時間點的影片組合</a:t>
            </a:r>
            <a:endParaRPr lang="en-US" altLang="zh-TW" sz="2800" b="1" dirty="0">
              <a:solidFill>
                <a:prstClr val="black"/>
              </a:solidFill>
              <a:latin typeface="微軟正黑體" panose="020B0604030504040204" pitchFamily="34" charset="-120"/>
              <a:ea typeface="微軟正黑體" panose="020B0604030504040204" pitchFamily="34" charset="-120"/>
            </a:endParaRPr>
          </a:p>
          <a:p>
            <a:r>
              <a:rPr lang="en-US" altLang="zh-TW" sz="2800" b="1" dirty="0">
                <a:solidFill>
                  <a:prstClr val="black"/>
                </a:solidFill>
                <a:latin typeface="微軟正黑體" panose="020B0604030504040204" pitchFamily="34" charset="-120"/>
                <a:ea typeface="微軟正黑體" panose="020B0604030504040204" pitchFamily="34" charset="-120"/>
              </a:rPr>
              <a:t>Ex. </a:t>
            </a:r>
            <a:r>
              <a:rPr lang="zh-TW" altLang="en-US" sz="2800" b="1" dirty="0">
                <a:solidFill>
                  <a:prstClr val="black"/>
                </a:solidFill>
                <a:latin typeface="微軟正黑體" panose="020B0604030504040204" pitchFamily="34" charset="-120"/>
                <a:ea typeface="微軟正黑體" panose="020B0604030504040204" pitchFamily="34" charset="-120"/>
              </a:rPr>
              <a:t>參與者</a:t>
            </a:r>
            <a:r>
              <a:rPr lang="en-US" altLang="zh-TW" sz="2800" b="1" dirty="0">
                <a:solidFill>
                  <a:prstClr val="black"/>
                </a:solidFill>
                <a:latin typeface="微軟正黑體" panose="020B0604030504040204" pitchFamily="34" charset="-120"/>
                <a:ea typeface="微軟正黑體" panose="020B0604030504040204" pitchFamily="34" charset="-120"/>
              </a:rPr>
              <a:t>A</a:t>
            </a:r>
            <a:r>
              <a:rPr lang="zh-TW" altLang="en-US" sz="2800" b="1" dirty="0">
                <a:solidFill>
                  <a:prstClr val="black"/>
                </a:solidFill>
                <a:latin typeface="微軟正黑體" panose="020B0604030504040204" pitchFamily="34" charset="-120"/>
                <a:ea typeface="微軟正黑體" panose="020B0604030504040204" pitchFamily="34" charset="-120"/>
              </a:rPr>
              <a:t>：觀看影片</a:t>
            </a:r>
            <a:r>
              <a:rPr lang="en-US" altLang="zh-TW" sz="2800" b="1" dirty="0">
                <a:solidFill>
                  <a:prstClr val="black"/>
                </a:solidFill>
                <a:latin typeface="微軟正黑體" panose="020B0604030504040204" pitchFamily="34" charset="-120"/>
                <a:ea typeface="微軟正黑體" panose="020B0604030504040204" pitchFamily="34" charset="-120"/>
              </a:rPr>
              <a:t>1-10</a:t>
            </a:r>
            <a:r>
              <a:rPr lang="zh-TW" altLang="en-US" sz="2800" b="1" dirty="0">
                <a:solidFill>
                  <a:prstClr val="black"/>
                </a:solidFill>
                <a:latin typeface="微軟正黑體" panose="020B0604030504040204" pitchFamily="34" charset="-120"/>
                <a:ea typeface="微軟正黑體" panose="020B0604030504040204" pitchFamily="34" charset="-120"/>
              </a:rPr>
              <a:t>的較早黑屏時間點、影片</a:t>
            </a:r>
            <a:r>
              <a:rPr lang="en-US" altLang="zh-TW" sz="2800" b="1" dirty="0">
                <a:solidFill>
                  <a:prstClr val="black"/>
                </a:solidFill>
                <a:latin typeface="微軟正黑體" panose="020B0604030504040204" pitchFamily="34" charset="-120"/>
                <a:ea typeface="微軟正黑體" panose="020B0604030504040204" pitchFamily="34" charset="-120"/>
              </a:rPr>
              <a:t>11-20</a:t>
            </a:r>
            <a:r>
              <a:rPr lang="zh-TW" altLang="en-US" sz="2800" b="1" dirty="0">
                <a:solidFill>
                  <a:prstClr val="black"/>
                </a:solidFill>
                <a:latin typeface="微軟正黑體" panose="020B0604030504040204" pitchFamily="34" charset="-120"/>
                <a:ea typeface="微軟正黑體" panose="020B0604030504040204" pitchFamily="34" charset="-120"/>
              </a:rPr>
              <a:t>的中間黑屏時間點和影片</a:t>
            </a:r>
            <a:r>
              <a:rPr lang="en-US" altLang="zh-TW" sz="2800" b="1" dirty="0">
                <a:solidFill>
                  <a:prstClr val="black"/>
                </a:solidFill>
                <a:latin typeface="微軟正黑體" panose="020B0604030504040204" pitchFamily="34" charset="-120"/>
                <a:ea typeface="微軟正黑體" panose="020B0604030504040204" pitchFamily="34" charset="-120"/>
              </a:rPr>
              <a:t>21-30</a:t>
            </a:r>
            <a:r>
              <a:rPr lang="zh-TW" altLang="en-US" sz="2800" b="1" dirty="0">
                <a:solidFill>
                  <a:prstClr val="black"/>
                </a:solidFill>
                <a:latin typeface="微軟正黑體" panose="020B0604030504040204" pitchFamily="34" charset="-120"/>
                <a:ea typeface="微軟正黑體" panose="020B0604030504040204" pitchFamily="34" charset="-120"/>
              </a:rPr>
              <a:t>的最後黑屏時間點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38148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p>
        </p:txBody>
      </p:sp>
      <p:sp>
        <p:nvSpPr>
          <p:cNvPr id="20" name="矩形 19">
            <a:extLst>
              <a:ext uri="{FF2B5EF4-FFF2-40B4-BE49-F238E27FC236}">
                <a16:creationId xmlns:a16="http://schemas.microsoft.com/office/drawing/2014/main" id="{96932837-036F-43EC-9021-A1AE5D3DCA72}"/>
              </a:ext>
            </a:extLst>
          </p:cNvPr>
          <p:cNvSpPr/>
          <p:nvPr/>
        </p:nvSpPr>
        <p:spPr>
          <a:xfrm>
            <a:off x="257000" y="2157418"/>
            <a:ext cx="11397404" cy="523220"/>
          </a:xfrm>
          <a:prstGeom prst="rect">
            <a:avLst/>
          </a:prstGeom>
        </p:spPr>
        <p:txBody>
          <a:bodyPr wrap="square">
            <a:spAutoFit/>
          </a:bodyPr>
          <a:lstStyle/>
          <a:p>
            <a:pPr marL="457200" lvl="0" indent="-457200">
              <a:buFont typeface="Arial" panose="020B0604020202020204" pitchFamily="34" charset="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81C65050-CC31-4773-8A74-76EFA8EB12A8}"/>
              </a:ext>
            </a:extLst>
          </p:cNvPr>
          <p:cNvSpPr/>
          <p:nvPr/>
        </p:nvSpPr>
        <p:spPr>
          <a:xfrm>
            <a:off x="205945" y="1483201"/>
            <a:ext cx="1756669"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2800" b="1" dirty="0">
                <a:latin typeface="微軟正黑體" panose="020B0604030504040204" pitchFamily="34" charset="-120"/>
                <a:ea typeface="微軟正黑體" panose="020B0604030504040204" pitchFamily="34" charset="-120"/>
              </a:rPr>
              <a:t>實驗流程</a:t>
            </a:r>
            <a:endParaRPr lang="en-US" altLang="zh-TW" sz="2800" b="1" dirty="0">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47378D91-9967-4353-87FD-F8A6489C4639}"/>
              </a:ext>
            </a:extLst>
          </p:cNvPr>
          <p:cNvSpPr/>
          <p:nvPr/>
        </p:nvSpPr>
        <p:spPr>
          <a:xfrm>
            <a:off x="537596" y="2052315"/>
            <a:ext cx="11397404" cy="3539430"/>
          </a:xfrm>
          <a:prstGeom prst="rect">
            <a:avLst/>
          </a:prstGeom>
        </p:spPr>
        <p:txBody>
          <a:bodyPr wrap="square">
            <a:spAutoFit/>
          </a:bodyPr>
          <a:lstStyle/>
          <a:p>
            <a:pPr marL="51435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參與者填寫人口統計調查表</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包括他們的駕駛經驗和事故歷史</a:t>
            </a:r>
            <a:r>
              <a:rPr lang="en-US" altLang="zh-TW" sz="2800" b="1" dirty="0">
                <a:solidFill>
                  <a:prstClr val="black"/>
                </a:solidFill>
                <a:latin typeface="微軟正黑體" panose="020B0604030504040204" pitchFamily="34" charset="-120"/>
                <a:ea typeface="微軟正黑體" panose="020B0604030504040204" pitchFamily="34" charset="-120"/>
              </a:rPr>
              <a:t>)</a:t>
            </a:r>
          </a:p>
          <a:p>
            <a:pPr marL="51435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坐在距離螢幕</a:t>
            </a:r>
            <a:r>
              <a:rPr lang="en-US" altLang="zh-TW" sz="2800" b="1" dirty="0">
                <a:solidFill>
                  <a:prstClr val="black"/>
                </a:solidFill>
                <a:latin typeface="微軟正黑體" panose="020B0604030504040204" pitchFamily="34" charset="-120"/>
                <a:ea typeface="微軟正黑體" panose="020B0604030504040204" pitchFamily="34" charset="-120"/>
              </a:rPr>
              <a:t>60cm</a:t>
            </a:r>
            <a:r>
              <a:rPr lang="zh-TW" altLang="en-US" sz="2800" b="1" dirty="0">
                <a:solidFill>
                  <a:prstClr val="black"/>
                </a:solidFill>
                <a:latin typeface="微軟正黑體" panose="020B0604030504040204" pitchFamily="34" charset="-120"/>
                <a:ea typeface="微軟正黑體" panose="020B0604030504040204" pitchFamily="34" charset="-120"/>
              </a:rPr>
              <a:t>的位置</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觀看從駕駛員角度拍攝的影片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首先，先進行</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個練習影片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實驗開始，每個影片以黑屏結束後，會詢問參與者</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個與任何潛在危險源、位置和接下來可能發生事件的問題，並用口頭進行答覆</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實驗結束後，參與者須填寫五分制的信心量表，填答他們對預測答案的信心程度。</a:t>
            </a:r>
            <a:endPar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id="{87E5124A-0B21-4C73-994F-AB637AB88B7E}"/>
              </a:ext>
            </a:extLst>
          </p:cNvPr>
          <p:cNvSpPr/>
          <p:nvPr/>
        </p:nvSpPr>
        <p:spPr>
          <a:xfrm>
            <a:off x="867272" y="5515698"/>
            <a:ext cx="10457456" cy="1193181"/>
          </a:xfrm>
          <a:prstGeom prst="roundRect">
            <a:avLst/>
          </a:prstGeom>
          <a:solidFill>
            <a:srgbClr val="F7C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危險定義為道路環境中存在的物體或事件，如果沒有適當的操作（例如駕駛轉向以避免碰撞），可能會增加發生碰撞的潛在風險。</a:t>
            </a:r>
          </a:p>
        </p:txBody>
      </p:sp>
    </p:spTree>
    <p:extLst>
      <p:ext uri="{BB962C8B-B14F-4D97-AF65-F5344CB8AC3E}">
        <p14:creationId xmlns:p14="http://schemas.microsoft.com/office/powerpoint/2010/main" val="64655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548818"/>
            <a:ext cx="11519843"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所有問題的總分將轉換為每位參與者的百分比</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33B09842-4A1D-476D-A5CF-3FFD9B64F45D}"/>
              </a:ext>
            </a:extLst>
          </p:cNvPr>
          <p:cNvSpPr/>
          <p:nvPr/>
        </p:nvSpPr>
        <p:spPr>
          <a:xfrm>
            <a:off x="166633" y="3265898"/>
            <a:ext cx="11742868"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影片黑屏的時間點之間也有顯著的影響</a:t>
            </a:r>
            <a:r>
              <a:rPr lang="en-US" altLang="zh-TW" sz="2800" b="1" dirty="0">
                <a:solidFill>
                  <a:prstClr val="black"/>
                </a:solidFill>
                <a:latin typeface="微軟正黑體" panose="020B0604030504040204" pitchFamily="34" charset="-120"/>
                <a:ea typeface="微軟正黑體" panose="020B0604030504040204" pitchFamily="34" charset="-120"/>
              </a:rPr>
              <a:t>(F(2,80) = 76.3,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142, p &lt; 0.001)</a:t>
            </a:r>
          </a:p>
        </p:txBody>
      </p:sp>
      <p:sp>
        <p:nvSpPr>
          <p:cNvPr id="2" name="矩形 1">
            <a:extLst>
              <a:ext uri="{FF2B5EF4-FFF2-40B4-BE49-F238E27FC236}">
                <a16:creationId xmlns:a16="http://schemas.microsoft.com/office/drawing/2014/main" id="{051FC9A5-4590-48D0-8427-D3FE4047653B}"/>
              </a:ext>
            </a:extLst>
          </p:cNvPr>
          <p:cNvSpPr/>
          <p:nvPr/>
        </p:nvSpPr>
        <p:spPr>
          <a:xfrm>
            <a:off x="166634" y="2228156"/>
            <a:ext cx="11742867"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駕駛員組別間有顯著影響</a:t>
            </a:r>
            <a:r>
              <a:rPr lang="en-US" altLang="zh-TW" sz="2800" b="1" dirty="0">
                <a:solidFill>
                  <a:prstClr val="black"/>
                </a:solidFill>
                <a:latin typeface="微軟正黑體" panose="020B0604030504040204" pitchFamily="34" charset="-120"/>
                <a:ea typeface="微軟正黑體" panose="020B0604030504040204" pitchFamily="34" charset="-120"/>
              </a:rPr>
              <a:t>(F(1,40) = 9.9,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115, p &lt; 0.005)</a:t>
            </a:r>
            <a:r>
              <a:rPr lang="zh-TW" altLang="en-US" sz="2800" b="1" dirty="0">
                <a:solidFill>
                  <a:prstClr val="black"/>
                </a:solidFill>
                <a:latin typeface="微軟正黑體" panose="020B0604030504040204" pitchFamily="34" charset="-120"/>
                <a:ea typeface="微軟正黑體" panose="020B0604030504040204" pitchFamily="34" charset="-120"/>
              </a:rPr>
              <a:t>，其中經驗豐富駕駛員的表現優於新手駕駛員（</a:t>
            </a:r>
            <a:r>
              <a:rPr lang="en-US" altLang="zh-TW" sz="2800" b="1" dirty="0">
                <a:solidFill>
                  <a:prstClr val="black"/>
                </a:solidFill>
                <a:latin typeface="微軟正黑體" panose="020B0604030504040204" pitchFamily="34" charset="-120"/>
                <a:ea typeface="微軟正黑體" panose="020B0604030504040204" pitchFamily="34" charset="-120"/>
              </a:rPr>
              <a:t>79.9% vs. 69.5%)</a:t>
            </a:r>
          </a:p>
        </p:txBody>
      </p:sp>
      <p:pic>
        <p:nvPicPr>
          <p:cNvPr id="8" name="圖片 7">
            <a:extLst>
              <a:ext uri="{FF2B5EF4-FFF2-40B4-BE49-F238E27FC236}">
                <a16:creationId xmlns:a16="http://schemas.microsoft.com/office/drawing/2014/main" id="{5C57830B-F13C-4A2F-A98D-EB6D7A69D4FC}"/>
              </a:ext>
            </a:extLst>
          </p:cNvPr>
          <p:cNvPicPr>
            <a:picLocks noChangeAspect="1"/>
          </p:cNvPicPr>
          <p:nvPr/>
        </p:nvPicPr>
        <p:blipFill>
          <a:blip r:embed="rId3"/>
          <a:stretch>
            <a:fillRect/>
          </a:stretch>
        </p:blipFill>
        <p:spPr>
          <a:xfrm>
            <a:off x="7895063" y="3889005"/>
            <a:ext cx="4296937" cy="2981779"/>
          </a:xfrm>
          <a:prstGeom prst="rect">
            <a:avLst/>
          </a:prstGeom>
        </p:spPr>
      </p:pic>
      <p:sp>
        <p:nvSpPr>
          <p:cNvPr id="4" name="矩形 3">
            <a:extLst>
              <a:ext uri="{FF2B5EF4-FFF2-40B4-BE49-F238E27FC236}">
                <a16:creationId xmlns:a16="http://schemas.microsoft.com/office/drawing/2014/main" id="{6778F0F1-EAD5-410A-952E-E5309AED66DC}"/>
              </a:ext>
            </a:extLst>
          </p:cNvPr>
          <p:cNvSpPr/>
          <p:nvPr/>
        </p:nvSpPr>
        <p:spPr>
          <a:xfrm>
            <a:off x="34088" y="4291287"/>
            <a:ext cx="8084000" cy="2677656"/>
          </a:xfrm>
          <a:prstGeom prst="rect">
            <a:avLst/>
          </a:prstGeom>
        </p:spPr>
        <p:txBody>
          <a:bodyPr wrap="square">
            <a:spAutoFit/>
          </a:bodyPr>
          <a:lstStyle/>
          <a:p>
            <a:pPr marL="457200" lvl="0" indent="-457200">
              <a:buFont typeface="微軟正黑體" panose="020B0604030504040204" pitchFamily="34" charset="-120"/>
              <a:buChar char="→"/>
            </a:pP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影片最後黑屏的時間點</a:t>
            </a:r>
            <a:r>
              <a:rPr lang="zh-TW" altLang="en-US" sz="2800" b="1" dirty="0">
                <a:solidFill>
                  <a:prstClr val="black"/>
                </a:solidFill>
                <a:latin typeface="微軟正黑體" panose="020B0604030504040204" pitchFamily="34" charset="-120"/>
                <a:ea typeface="微軟正黑體" panose="020B0604030504040204" pitchFamily="34" charset="-120"/>
              </a:rPr>
              <a:t>比</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影片中間黑屏的時間點</a:t>
            </a:r>
            <a:r>
              <a:rPr lang="zh-TW" altLang="en-US" sz="2800" b="1" dirty="0">
                <a:solidFill>
                  <a:prstClr val="black"/>
                </a:solidFill>
                <a:latin typeface="微軟正黑體" panose="020B0604030504040204" pitchFamily="34" charset="-120"/>
                <a:ea typeface="微軟正黑體" panose="020B0604030504040204" pitchFamily="34" charset="-120"/>
              </a:rPr>
              <a:t>還正確</a:t>
            </a:r>
            <a:r>
              <a:rPr lang="nn-NO"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88.1</a:t>
            </a:r>
            <a:r>
              <a:rPr lang="nn-NO" altLang="zh-TW" sz="2800" b="1" dirty="0">
                <a:solidFill>
                  <a:prstClr val="black"/>
                </a:solidFill>
                <a:latin typeface="微軟正黑體" panose="020B0604030504040204" pitchFamily="34" charset="-120"/>
                <a:ea typeface="微軟正黑體" panose="020B0604030504040204" pitchFamily="34" charset="-120"/>
              </a:rPr>
              <a:t> % vs. </a:t>
            </a:r>
            <a:r>
              <a:rPr lang="en-US" altLang="zh-TW" sz="2800" b="1" dirty="0">
                <a:solidFill>
                  <a:prstClr val="black"/>
                </a:solidFill>
                <a:latin typeface="微軟正黑體" panose="020B0604030504040204" pitchFamily="34" charset="-120"/>
                <a:ea typeface="微軟正黑體" panose="020B0604030504040204" pitchFamily="34" charset="-120"/>
              </a:rPr>
              <a:t>79.1</a:t>
            </a:r>
            <a:r>
              <a:rPr lang="nn-NO" altLang="zh-TW" sz="2800" b="1" dirty="0">
                <a:solidFill>
                  <a:prstClr val="black"/>
                </a:solidFill>
                <a:latin typeface="微軟正黑體" panose="020B0604030504040204" pitchFamily="34" charset="-120"/>
                <a:ea typeface="微軟正黑體" panose="020B0604030504040204" pitchFamily="34" charset="-120"/>
              </a:rPr>
              <a:t> %; F(1,40) = 22.2, MSe = 152, p &lt; 0.001)</a:t>
            </a: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影片中間黑屏的時間點比影片最早黑屏的時間點還正確</a:t>
            </a:r>
            <a:r>
              <a:rPr lang="en-US" altLang="zh-TW" sz="2800" b="1" dirty="0">
                <a:solidFill>
                  <a:prstClr val="black"/>
                </a:solidFill>
                <a:latin typeface="微軟正黑體" panose="020B0604030504040204" pitchFamily="34" charset="-120"/>
                <a:ea typeface="微軟正黑體" panose="020B0604030504040204" pitchFamily="34" charset="-120"/>
              </a:rPr>
              <a:t>(79.1 % vs. 56.9 %; F(1,40) = 66.5,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312, p &lt; 0.001)</a:t>
            </a:r>
          </a:p>
        </p:txBody>
      </p:sp>
    </p:spTree>
    <p:extLst>
      <p:ext uri="{BB962C8B-B14F-4D97-AF65-F5344CB8AC3E}">
        <p14:creationId xmlns:p14="http://schemas.microsoft.com/office/powerpoint/2010/main" val="302168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03831" y="3209686"/>
            <a:ext cx="11600409" cy="1384995"/>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儘管許多研究在</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en-US" altLang="zh-TW" sz="2800" b="1" dirty="0">
                <a:solidFill>
                  <a:prstClr val="black"/>
                </a:solidFill>
                <a:latin typeface="微軟正黑體" panose="020B0604030504040204" pitchFamily="34" charset="-120"/>
                <a:ea typeface="微軟正黑體" panose="020B0604030504040204" pitchFamily="34" charset="-120"/>
              </a:rPr>
              <a:t>HP</a:t>
            </a:r>
            <a:r>
              <a:rPr lang="zh-TW" altLang="en-US" sz="2800" b="1" dirty="0">
                <a:solidFill>
                  <a:prstClr val="black"/>
                </a:solidFill>
                <a:latin typeface="微軟正黑體" panose="020B0604030504040204" pitchFamily="34" charset="-120"/>
                <a:ea typeface="微軟正黑體" panose="020B0604030504040204" pitchFamily="34" charset="-120"/>
              </a:rPr>
              <a:t>之間建立了關係，但很少有人將</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用作危害感知的研究基礎。</a:t>
            </a:r>
            <a:r>
              <a:rPr lang="en-US" altLang="zh-TW" sz="2800" b="1" dirty="0" err="1">
                <a:solidFill>
                  <a:prstClr val="black"/>
                </a:solidFill>
                <a:latin typeface="微軟正黑體" panose="020B0604030504040204" pitchFamily="34" charset="-120"/>
                <a:ea typeface="微軟正黑體" panose="020B0604030504040204" pitchFamily="34" charset="-120"/>
              </a:rPr>
              <a:t>Gugerty</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2011</a:t>
            </a:r>
            <a:r>
              <a:rPr lang="zh-TW" altLang="en-US" sz="2800" b="1" dirty="0">
                <a:solidFill>
                  <a:prstClr val="black"/>
                </a:solidFill>
                <a:latin typeface="微軟正黑體" panose="020B0604030504040204" pitchFamily="34" charset="-120"/>
                <a:ea typeface="微軟正黑體" panose="020B0604030504040204" pitchFamily="34" charset="-120"/>
              </a:rPr>
              <a:t>）指出使用</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的測量技術能夠研究新手駕駛員和有經驗駕駛員之間的差異但卻無法應用在駕駛任務中。</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403831" y="1392700"/>
            <a:ext cx="11371695"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危害感知</a:t>
            </a:r>
            <a:r>
              <a:rPr lang="en-US" altLang="zh-TW" sz="2800" b="1" dirty="0">
                <a:solidFill>
                  <a:prstClr val="black"/>
                </a:solidFill>
                <a:latin typeface="微軟正黑體" panose="020B0604030504040204" pitchFamily="34" charset="-120"/>
                <a:ea typeface="微軟正黑體" panose="020B0604030504040204" pitchFamily="34" charset="-120"/>
              </a:rPr>
              <a:t>(HP)</a:t>
            </a:r>
            <a:r>
              <a:rPr lang="zh-TW" altLang="en-US" sz="2800" b="1" dirty="0">
                <a:solidFill>
                  <a:prstClr val="black"/>
                </a:solidFill>
                <a:latin typeface="微軟正黑體" panose="020B0604030504040204" pitchFamily="34" charset="-120"/>
                <a:ea typeface="微軟正黑體" panose="020B0604030504040204" pitchFamily="34" charset="-120"/>
              </a:rPr>
              <a:t>最常被定義為對道路上危險情況的預測能力，許多研究人員也嘗試在情境意識</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的理論架構中了解危害感知</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err="1">
                <a:solidFill>
                  <a:prstClr val="black"/>
                </a:solidFill>
                <a:latin typeface="微軟正黑體" panose="020B0604030504040204" pitchFamily="34" charset="-120"/>
                <a:ea typeface="微軟正黑體" panose="020B0604030504040204" pitchFamily="34" charset="-120"/>
              </a:rPr>
              <a:t>Horswill</a:t>
            </a:r>
            <a:r>
              <a:rPr lang="en-US" altLang="zh-TW" sz="2800" b="1" dirty="0">
                <a:solidFill>
                  <a:prstClr val="black"/>
                </a:solidFill>
                <a:latin typeface="微軟正黑體" panose="020B0604030504040204" pitchFamily="34" charset="-120"/>
                <a:ea typeface="微軟正黑體" panose="020B0604030504040204" pitchFamily="34" charset="-120"/>
              </a:rPr>
              <a:t> and McKenna, 2004)</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sp>
        <p:nvSpPr>
          <p:cNvPr id="2" name="矩形: 圓角 1">
            <a:extLst>
              <a:ext uri="{FF2B5EF4-FFF2-40B4-BE49-F238E27FC236}">
                <a16:creationId xmlns:a16="http://schemas.microsoft.com/office/drawing/2014/main" id="{322B71B3-FE14-446D-B991-54A3EDEE781B}"/>
              </a:ext>
            </a:extLst>
          </p:cNvPr>
          <p:cNvSpPr/>
          <p:nvPr/>
        </p:nvSpPr>
        <p:spPr>
          <a:xfrm>
            <a:off x="975307" y="4772803"/>
            <a:ext cx="10457456" cy="2085198"/>
          </a:xfrm>
          <a:prstGeom prst="roundRect">
            <a:avLst/>
          </a:prstGeom>
          <a:solidFill>
            <a:srgbClr val="F7C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此研究使用</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個研究方法，部份解決了此一差距，並使用</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技術來測量駕駛員的危害感知。</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研究的目的不是支持</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技術能應用到駕駛員危害感知的探討，只是為了調整</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技術，以更好的將危害感知的預測條件區分</a:t>
            </a:r>
          </a:p>
        </p:txBody>
      </p:sp>
    </p:spTree>
    <p:extLst>
      <p:ext uri="{BB962C8B-B14F-4D97-AF65-F5344CB8AC3E}">
        <p14:creationId xmlns:p14="http://schemas.microsoft.com/office/powerpoint/2010/main" val="200563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55125" y="1548818"/>
            <a:ext cx="12025365" cy="2677656"/>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影片黑屏的時間點在信心程度之間有顯著差異</a:t>
            </a:r>
            <a:r>
              <a:rPr lang="en-US" altLang="zh-TW" sz="2800" b="1" dirty="0">
                <a:solidFill>
                  <a:prstClr val="black"/>
                </a:solidFill>
                <a:latin typeface="微軟正黑體" panose="020B0604030504040204" pitchFamily="34" charset="-120"/>
                <a:ea typeface="微軟正黑體" panose="020B0604030504040204" pitchFamily="34" charset="-120"/>
              </a:rPr>
              <a:t>(F (2, 80) = 33.2,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0.347, p &lt; 0.001)</a:t>
            </a:r>
          </a:p>
          <a:p>
            <a:pPr marL="457200" indent="-457200">
              <a:buFont typeface="微軟正黑體" panose="020B0604030504040204" pitchFamily="34" charset="-120"/>
              <a:buChar char="→"/>
            </a:pP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最後黑屏</a:t>
            </a:r>
            <a:r>
              <a:rPr lang="zh-TW" altLang="en-US" sz="2800" b="1" dirty="0">
                <a:solidFill>
                  <a:prstClr val="black"/>
                </a:solidFill>
                <a:latin typeface="微軟正黑體" panose="020B0604030504040204" pitchFamily="34" charset="-120"/>
                <a:ea typeface="微軟正黑體" panose="020B0604030504040204" pitchFamily="34" charset="-120"/>
              </a:rPr>
              <a:t>時間點的信心程度比</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中間黑屏</a:t>
            </a:r>
            <a:r>
              <a:rPr lang="zh-TW" altLang="en-US" sz="2800" b="1" dirty="0">
                <a:solidFill>
                  <a:prstClr val="black"/>
                </a:solidFill>
                <a:latin typeface="微軟正黑體" panose="020B0604030504040204" pitchFamily="34" charset="-120"/>
                <a:ea typeface="微軟正黑體" panose="020B0604030504040204" pitchFamily="34" charset="-120"/>
              </a:rPr>
              <a:t>時間點的信心程度高</a:t>
            </a:r>
            <a:r>
              <a:rPr lang="en-US" altLang="zh-TW" sz="2800" b="1" dirty="0">
                <a:solidFill>
                  <a:prstClr val="black"/>
                </a:solidFill>
                <a:latin typeface="微軟正黑體" panose="020B0604030504040204" pitchFamily="34" charset="-120"/>
                <a:ea typeface="微軟正黑體" panose="020B0604030504040204" pitchFamily="34" charset="-120"/>
              </a:rPr>
              <a:t>(4.3 vs. 4.0</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F(1,40) = 15.8,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0.1, p &lt; 0.001)</a:t>
            </a: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而</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中間黑屏</a:t>
            </a:r>
            <a:r>
              <a:rPr lang="zh-TW" altLang="en-US" sz="2800" b="1" dirty="0">
                <a:solidFill>
                  <a:prstClr val="black"/>
                </a:solidFill>
                <a:latin typeface="微軟正黑體" panose="020B0604030504040204" pitchFamily="34" charset="-120"/>
                <a:ea typeface="微軟正黑體" panose="020B0604030504040204" pitchFamily="34" charset="-120"/>
              </a:rPr>
              <a:t>時間點的信心程度比</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最早黑屏</a:t>
            </a:r>
            <a:r>
              <a:rPr lang="zh-TW" altLang="en-US" sz="2800" b="1" dirty="0">
                <a:solidFill>
                  <a:prstClr val="black"/>
                </a:solidFill>
                <a:latin typeface="微軟正黑體" panose="020B0604030504040204" pitchFamily="34" charset="-120"/>
                <a:ea typeface="微軟正黑體" panose="020B0604030504040204" pitchFamily="34" charset="-120"/>
              </a:rPr>
              <a:t>時間點的信心程度高</a:t>
            </a:r>
            <a:r>
              <a:rPr lang="en-US" altLang="zh-TW" sz="2800" b="1" dirty="0">
                <a:solidFill>
                  <a:prstClr val="black"/>
                </a:solidFill>
                <a:latin typeface="微軟正黑體" panose="020B0604030504040204" pitchFamily="34" charset="-120"/>
                <a:ea typeface="微軟正黑體" panose="020B0604030504040204" pitchFamily="34" charset="-120"/>
              </a:rPr>
              <a:t>(4.0 vs. 3.7</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F(1,40) = 24.9,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0.2, p &lt; 0.001)</a:t>
            </a:r>
          </a:p>
        </p:txBody>
      </p:sp>
      <p:pic>
        <p:nvPicPr>
          <p:cNvPr id="4" name="圖片 3">
            <a:extLst>
              <a:ext uri="{FF2B5EF4-FFF2-40B4-BE49-F238E27FC236}">
                <a16:creationId xmlns:a16="http://schemas.microsoft.com/office/drawing/2014/main" id="{FCC34210-0CD6-4A47-8DBF-88C811EC2A0D}"/>
              </a:ext>
            </a:extLst>
          </p:cNvPr>
          <p:cNvPicPr>
            <a:picLocks noChangeAspect="1"/>
          </p:cNvPicPr>
          <p:nvPr/>
        </p:nvPicPr>
        <p:blipFill>
          <a:blip r:embed="rId3"/>
          <a:stretch>
            <a:fillRect/>
          </a:stretch>
        </p:blipFill>
        <p:spPr>
          <a:xfrm>
            <a:off x="7493620" y="3749457"/>
            <a:ext cx="4698380" cy="3108543"/>
          </a:xfrm>
          <a:prstGeom prst="rect">
            <a:avLst/>
          </a:prstGeom>
        </p:spPr>
      </p:pic>
      <p:sp>
        <p:nvSpPr>
          <p:cNvPr id="9" name="矩形 8">
            <a:extLst>
              <a:ext uri="{FF2B5EF4-FFF2-40B4-BE49-F238E27FC236}">
                <a16:creationId xmlns:a16="http://schemas.microsoft.com/office/drawing/2014/main" id="{1DC55EDB-BCD1-407B-96A2-A7F6D771A81C}"/>
              </a:ext>
            </a:extLst>
          </p:cNvPr>
          <p:cNvSpPr/>
          <p:nvPr/>
        </p:nvSpPr>
        <p:spPr>
          <a:xfrm>
            <a:off x="55125" y="4226474"/>
            <a:ext cx="7438496"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各駕駛群組之間在信心程度上無顯著差異</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各駕駛群組之間對於無危險影片的信心程度皆相同，且與最早黑屏時間點的信心程度相似</a:t>
            </a:r>
            <a:r>
              <a:rPr lang="en-US" altLang="zh-TW" sz="2800" b="1" dirty="0">
                <a:solidFill>
                  <a:prstClr val="black"/>
                </a:solidFill>
                <a:latin typeface="微軟正黑體" panose="020B0604030504040204" pitchFamily="34" charset="-120"/>
                <a:ea typeface="微軟正黑體" panose="020B0604030504040204" pitchFamily="34" charset="-120"/>
              </a:rPr>
              <a:t>(3.7)</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87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 Discussion-</a:t>
            </a:r>
            <a:r>
              <a:rPr lang="zh-TW" altLang="en-US" sz="4800" dirty="0">
                <a:solidFill>
                  <a:prstClr val="black"/>
                </a:solidFill>
                <a:latin typeface="微軟正黑體" panose="020B0604030504040204" pitchFamily="34" charset="-120"/>
                <a:ea typeface="微軟正黑體" panose="020B0604030504040204" pitchFamily="34" charset="-120"/>
              </a:rPr>
              <a:t> 操作黑屏時間點</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336078" y="2150984"/>
            <a:ext cx="11519843"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較早黑屏的時間點會降低兩組的預測準確性，這也代表影片最後黑屏前的訊息對於提高準確性是非常重要的關鍵</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E2A0CA8D-D1F2-41B0-BDC8-E46C6A88D539}"/>
              </a:ext>
            </a:extLst>
          </p:cNvPr>
          <p:cNvSpPr/>
          <p:nvPr/>
        </p:nvSpPr>
        <p:spPr>
          <a:xfrm>
            <a:off x="336077" y="3229690"/>
            <a:ext cx="11519843"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有經驗駕駛者從較早黑屏前中所獲的的資訊沒有比新手駕駛員多很多。</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9B57FCC9-809C-453F-BBE7-26546AB367FD}"/>
              </a:ext>
            </a:extLst>
          </p:cNvPr>
          <p:cNvSpPr/>
          <p:nvPr/>
        </p:nvSpPr>
        <p:spPr>
          <a:xfrm>
            <a:off x="336076" y="3894236"/>
            <a:ext cx="11519843"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與實際預測準確性相比，所有駕駛流程中都過分自信，其中新手駕駛員在較早黑屏中有較大程度的差異。</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07430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p>
        </p:txBody>
      </p:sp>
      <p:sp>
        <p:nvSpPr>
          <p:cNvPr id="18" name="矩形 17"/>
          <p:cNvSpPr/>
          <p:nvPr/>
        </p:nvSpPr>
        <p:spPr>
          <a:xfrm>
            <a:off x="257000" y="2613868"/>
            <a:ext cx="228332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參與者：</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257000" y="3360508"/>
            <a:ext cx="11836366" cy="2246769"/>
          </a:xfrm>
          <a:prstGeom prst="rect">
            <a:avLst/>
          </a:prstGeom>
        </p:spPr>
        <p:txBody>
          <a:bodyPr wrap="square">
            <a:spAutoFit/>
          </a:bodyPr>
          <a:lstStyle/>
          <a:p>
            <a:pPr lvl="0"/>
            <a:r>
              <a:rPr lang="en-US" altLang="zh-TW" sz="2800" b="1" dirty="0">
                <a:solidFill>
                  <a:prstClr val="black"/>
                </a:solidFill>
                <a:latin typeface="微軟正黑體" panose="020B0604030504040204" pitchFamily="34" charset="-120"/>
                <a:ea typeface="微軟正黑體" panose="020B0604030504040204" pitchFamily="34" charset="-120"/>
              </a:rPr>
              <a:t>30</a:t>
            </a:r>
            <a:r>
              <a:rPr lang="zh-TW" altLang="en-US" sz="2800" b="1" dirty="0">
                <a:solidFill>
                  <a:prstClr val="black"/>
                </a:solidFill>
                <a:latin typeface="微軟正黑體" panose="020B0604030504040204" pitchFamily="34" charset="-120"/>
                <a:ea typeface="微軟正黑體" panose="020B0604030504040204" pitchFamily="34" charset="-120"/>
              </a:rPr>
              <a:t>位擁有英國駕駛執照的駕駛員</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15</a:t>
            </a:r>
            <a:r>
              <a:rPr lang="zh-TW" altLang="en-US" sz="2800" b="1" dirty="0">
                <a:solidFill>
                  <a:prstClr val="black"/>
                </a:solidFill>
                <a:latin typeface="微軟正黑體" panose="020B0604030504040204" pitchFamily="34" charset="-120"/>
                <a:ea typeface="微軟正黑體" panose="020B0604030504040204" pitchFamily="34" charset="-120"/>
              </a:rPr>
              <a:t>位新手駕駛員</a:t>
            </a:r>
            <a:r>
              <a:rPr lang="en-US" altLang="zh-TW" sz="2800" b="1" dirty="0">
                <a:solidFill>
                  <a:prstClr val="black"/>
                </a:solidFill>
                <a:latin typeface="微軟正黑體" panose="020B0604030504040204" pitchFamily="34" charset="-120"/>
                <a:ea typeface="微軟正黑體" panose="020B0604030504040204" pitchFamily="34" charset="-120"/>
              </a:rPr>
              <a:t>(13</a:t>
            </a:r>
            <a:r>
              <a:rPr lang="zh-TW" altLang="en-US" sz="2800" b="1" dirty="0">
                <a:solidFill>
                  <a:prstClr val="black"/>
                </a:solidFill>
                <a:latin typeface="微軟正黑體" panose="020B0604030504040204" pitchFamily="34" charset="-120"/>
                <a:ea typeface="微軟正黑體" panose="020B0604030504040204" pitchFamily="34" charset="-120"/>
              </a:rPr>
              <a:t>位女性，</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位男性，平均年齡 </a:t>
            </a:r>
            <a:r>
              <a:rPr lang="en-US" altLang="zh-TW" sz="2800" b="1" dirty="0">
                <a:solidFill>
                  <a:prstClr val="black"/>
                </a:solidFill>
                <a:latin typeface="微軟正黑體" panose="020B0604030504040204" pitchFamily="34" charset="-120"/>
                <a:ea typeface="微軟正黑體" panose="020B0604030504040204" pitchFamily="34" charset="-120"/>
              </a:rPr>
              <a:t>20.7</a:t>
            </a:r>
            <a:r>
              <a:rPr lang="zh-TW" altLang="en-US" sz="2800" b="1" dirty="0">
                <a:solidFill>
                  <a:prstClr val="black"/>
                </a:solidFill>
                <a:latin typeface="微軟正黑體" panose="020B0604030504040204" pitchFamily="34" charset="-120"/>
                <a:ea typeface="微軟正黑體" panose="020B0604030504040204" pitchFamily="34" charset="-120"/>
              </a:rPr>
              <a:t>歲，平均駕駛經驗 </a:t>
            </a:r>
            <a:r>
              <a:rPr lang="en-US" altLang="zh-TW" sz="2800" b="1" dirty="0">
                <a:solidFill>
                  <a:prstClr val="black"/>
                </a:solidFill>
                <a:latin typeface="微軟正黑體" panose="020B0604030504040204" pitchFamily="34" charset="-120"/>
                <a:ea typeface="微軟正黑體" panose="020B0604030504040204" pitchFamily="34" charset="-120"/>
              </a:rPr>
              <a:t>=  0.9</a:t>
            </a:r>
            <a:r>
              <a:rPr lang="zh-TW" altLang="en-US" sz="2800" b="1" dirty="0">
                <a:solidFill>
                  <a:prstClr val="black"/>
                </a:solidFill>
                <a:latin typeface="微軟正黑體" panose="020B0604030504040204" pitchFamily="34" charset="-120"/>
                <a:ea typeface="微軟正黑體" panose="020B0604030504040204" pitchFamily="34" charset="-120"/>
              </a:rPr>
              <a:t>年）</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15</a:t>
            </a:r>
            <a:r>
              <a:rPr lang="zh-TW" altLang="en-US" sz="2800" b="1" dirty="0">
                <a:solidFill>
                  <a:prstClr val="black"/>
                </a:solidFill>
                <a:latin typeface="微軟正黑體" panose="020B0604030504040204" pitchFamily="34" charset="-120"/>
                <a:ea typeface="微軟正黑體" panose="020B0604030504040204" pitchFamily="34" charset="-120"/>
              </a:rPr>
              <a:t>位經驗豐富駕駛員</a:t>
            </a: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位女性，</a:t>
            </a:r>
            <a:r>
              <a:rPr lang="en-US" altLang="zh-TW" sz="2800" b="1" dirty="0">
                <a:solidFill>
                  <a:prstClr val="black"/>
                </a:solidFill>
                <a:latin typeface="微軟正黑體" panose="020B0604030504040204" pitchFamily="34" charset="-120"/>
                <a:ea typeface="微軟正黑體" panose="020B0604030504040204" pitchFamily="34" charset="-120"/>
              </a:rPr>
              <a:t>5</a:t>
            </a:r>
            <a:r>
              <a:rPr lang="zh-TW" altLang="en-US" sz="2800" b="1" dirty="0">
                <a:solidFill>
                  <a:prstClr val="black"/>
                </a:solidFill>
                <a:latin typeface="微軟正黑體" panose="020B0604030504040204" pitchFamily="34" charset="-120"/>
                <a:ea typeface="微軟正黑體" panose="020B0604030504040204" pitchFamily="34" charset="-120"/>
              </a:rPr>
              <a:t>位男性，平均年齡 </a:t>
            </a:r>
            <a:r>
              <a:rPr lang="en-US" altLang="zh-TW" sz="2800" b="1" dirty="0">
                <a:solidFill>
                  <a:prstClr val="black"/>
                </a:solidFill>
                <a:latin typeface="微軟正黑體" panose="020B0604030504040204" pitchFamily="34" charset="-120"/>
                <a:ea typeface="微軟正黑體" panose="020B0604030504040204" pitchFamily="34" charset="-120"/>
              </a:rPr>
              <a:t>=  20.8</a:t>
            </a:r>
            <a:r>
              <a:rPr lang="zh-TW" altLang="en-US" sz="2800" b="1" dirty="0">
                <a:solidFill>
                  <a:prstClr val="black"/>
                </a:solidFill>
                <a:latin typeface="微軟正黑體" panose="020B0604030504040204" pitchFamily="34" charset="-120"/>
                <a:ea typeface="微軟正黑體" panose="020B0604030504040204" pitchFamily="34" charset="-120"/>
              </a:rPr>
              <a:t>歲，平均駕駛經驗 </a:t>
            </a:r>
            <a:r>
              <a:rPr lang="en-US" altLang="zh-TW" sz="2800" b="1" dirty="0">
                <a:solidFill>
                  <a:prstClr val="black"/>
                </a:solidFill>
                <a:latin typeface="微軟正黑體" panose="020B0604030504040204" pitchFamily="34" charset="-120"/>
                <a:ea typeface="微軟正黑體" panose="020B0604030504040204" pitchFamily="34" charset="-120"/>
              </a:rPr>
              <a:t>=  3.4</a:t>
            </a:r>
            <a:r>
              <a:rPr lang="zh-TW" altLang="en-US" sz="2800" b="1" dirty="0">
                <a:solidFill>
                  <a:prstClr val="black"/>
                </a:solidFill>
                <a:latin typeface="微軟正黑體" panose="020B0604030504040204" pitchFamily="34" charset="-120"/>
                <a:ea typeface="微軟正黑體" panose="020B0604030504040204" pitchFamily="34" charset="-120"/>
              </a:rPr>
              <a:t>年</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96932837-036F-43EC-9021-A1AE5D3DCA72}"/>
              </a:ext>
            </a:extLst>
          </p:cNvPr>
          <p:cNvSpPr/>
          <p:nvPr/>
        </p:nvSpPr>
        <p:spPr>
          <a:xfrm>
            <a:off x="315497" y="5684340"/>
            <a:ext cx="9473330"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視力矯正後均為正常</a:t>
            </a:r>
          </a:p>
        </p:txBody>
      </p:sp>
      <p:sp>
        <p:nvSpPr>
          <p:cNvPr id="2" name="矩形: 圓角 1">
            <a:extLst>
              <a:ext uri="{FF2B5EF4-FFF2-40B4-BE49-F238E27FC236}">
                <a16:creationId xmlns:a16="http://schemas.microsoft.com/office/drawing/2014/main" id="{F3E2A711-EAF6-48E2-A49C-7F5B9828C7C8}"/>
              </a:ext>
            </a:extLst>
          </p:cNvPr>
          <p:cNvSpPr/>
          <p:nvPr/>
        </p:nvSpPr>
        <p:spPr>
          <a:xfrm>
            <a:off x="721671" y="1414982"/>
            <a:ext cx="9938895" cy="1016477"/>
          </a:xfrm>
          <a:prstGeom prst="round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評估行為預測危害（</a:t>
            </a:r>
            <a:r>
              <a:rPr lang="en-US" altLang="zh-TW" sz="2800" b="1" dirty="0">
                <a:solidFill>
                  <a:prstClr val="black"/>
                </a:solidFill>
                <a:latin typeface="微軟正黑體" panose="020B0604030504040204" pitchFamily="34" charset="-120"/>
                <a:ea typeface="微軟正黑體" panose="020B0604030504040204" pitchFamily="34" charset="-120"/>
              </a:rPr>
              <a:t>BP</a:t>
            </a:r>
            <a:r>
              <a:rPr lang="zh-TW" altLang="en-US" sz="2800" b="1" dirty="0">
                <a:solidFill>
                  <a:prstClr val="black"/>
                </a:solidFill>
                <a:latin typeface="微軟正黑體" panose="020B0604030504040204" pitchFamily="34" charset="-120"/>
                <a:ea typeface="微軟正黑體" panose="020B0604030504040204" pitchFamily="34" charset="-120"/>
              </a:rPr>
              <a:t>）和環境預測危害（</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）之間的相對困難度，並將預測的影片片段根據危害前兆的性質進行分類</a:t>
            </a:r>
          </a:p>
        </p:txBody>
      </p:sp>
    </p:spTree>
    <p:extLst>
      <p:ext uri="{BB962C8B-B14F-4D97-AF65-F5344CB8AC3E}">
        <p14:creationId xmlns:p14="http://schemas.microsoft.com/office/powerpoint/2010/main" val="75981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p>
        </p:txBody>
      </p:sp>
      <p:sp>
        <p:nvSpPr>
          <p:cNvPr id="20" name="矩形 19">
            <a:extLst>
              <a:ext uri="{FF2B5EF4-FFF2-40B4-BE49-F238E27FC236}">
                <a16:creationId xmlns:a16="http://schemas.microsoft.com/office/drawing/2014/main" id="{96932837-036F-43EC-9021-A1AE5D3DCA72}"/>
              </a:ext>
            </a:extLst>
          </p:cNvPr>
          <p:cNvSpPr/>
          <p:nvPr/>
        </p:nvSpPr>
        <p:spPr>
          <a:xfrm>
            <a:off x="205945" y="1269430"/>
            <a:ext cx="11397404" cy="1815882"/>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從影片數據庫中剪輯</a:t>
            </a:r>
            <a:r>
              <a:rPr lang="en-US" altLang="zh-TW" sz="2800" b="1" dirty="0">
                <a:solidFill>
                  <a:prstClr val="black"/>
                </a:solidFill>
                <a:latin typeface="微軟正黑體" panose="020B0604030504040204" pitchFamily="34" charset="-120"/>
                <a:ea typeface="微軟正黑體" panose="020B0604030504040204" pitchFamily="34" charset="-120"/>
              </a:rPr>
              <a:t>30</a:t>
            </a:r>
            <a:r>
              <a:rPr lang="zh-TW" altLang="en-US" sz="2800" b="1" dirty="0">
                <a:solidFill>
                  <a:prstClr val="black"/>
                </a:solidFill>
                <a:latin typeface="微軟正黑體" panose="020B0604030504040204" pitchFamily="34" charset="-120"/>
                <a:ea typeface="微軟正黑體" panose="020B0604030504040204" pitchFamily="34" charset="-120"/>
              </a:rPr>
              <a:t>個影片 </a:t>
            </a:r>
            <a:r>
              <a:rPr lang="en-US" altLang="zh-TW" sz="2800" b="1" dirty="0">
                <a:solidFill>
                  <a:prstClr val="black"/>
                </a:solidFill>
                <a:latin typeface="微軟正黑體" panose="020B0604030504040204" pitchFamily="34" charset="-120"/>
                <a:ea typeface="微軟正黑體" panose="020B0604030504040204" pitchFamily="34" charset="-120"/>
              </a:rPr>
              <a:t>(5~56sec</a:t>
            </a:r>
            <a:r>
              <a:rPr lang="zh-TW" altLang="en-US" sz="2800" b="1" dirty="0">
                <a:solidFill>
                  <a:prstClr val="black"/>
                </a:solidFill>
                <a:latin typeface="微軟正黑體" panose="020B0604030504040204" pitchFamily="34" charset="-120"/>
                <a:ea typeface="微軟正黑體" panose="020B0604030504040204" pitchFamily="34" charset="-120"/>
              </a:rPr>
              <a:t>之間</a:t>
            </a:r>
            <a:r>
              <a:rPr lang="en-US" altLang="zh-TW" sz="2800" b="1" dirty="0">
                <a:solidFill>
                  <a:prstClr val="black"/>
                </a:solidFill>
                <a:latin typeface="微軟正黑體" panose="020B0604030504040204" pitchFamily="34" charset="-120"/>
                <a:ea typeface="微軟正黑體" panose="020B0604030504040204" pitchFamily="34" charset="-120"/>
              </a:rPr>
              <a:t>)</a:t>
            </a: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個影片為行為預測危害 </a:t>
            </a:r>
            <a:r>
              <a:rPr lang="en-US" altLang="zh-TW" sz="2800" b="1" dirty="0">
                <a:solidFill>
                  <a:prstClr val="black"/>
                </a:solidFill>
                <a:latin typeface="微軟正黑體" panose="020B0604030504040204" pitchFamily="34" charset="-120"/>
                <a:ea typeface="微軟正黑體" panose="020B0604030504040204" pitchFamily="34" charset="-120"/>
              </a:rPr>
              <a:t>(BP)</a:t>
            </a: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個影片為環境預測危害 </a:t>
            </a:r>
            <a:r>
              <a:rPr lang="en-US" altLang="zh-TW" sz="2800" b="1" dirty="0">
                <a:solidFill>
                  <a:prstClr val="black"/>
                </a:solidFill>
                <a:latin typeface="微軟正黑體" panose="020B0604030504040204" pitchFamily="34" charset="-120"/>
                <a:ea typeface="微軟正黑體" panose="020B0604030504040204" pitchFamily="34" charset="-120"/>
              </a:rPr>
              <a:t>(EP)</a:t>
            </a: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個無危險影片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27C0BFA3-31B1-4C71-B1CB-91A5CD6577CB}"/>
              </a:ext>
            </a:extLst>
          </p:cNvPr>
          <p:cNvSpPr/>
          <p:nvPr/>
        </p:nvSpPr>
        <p:spPr>
          <a:xfrm>
            <a:off x="256999" y="3167390"/>
            <a:ext cx="4007393"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行為預測危害 </a:t>
            </a:r>
            <a:r>
              <a:rPr lang="en-US" altLang="zh-TW" sz="2800" b="1" dirty="0">
                <a:solidFill>
                  <a:prstClr val="black"/>
                </a:solidFill>
                <a:latin typeface="微軟正黑體" panose="020B0604030504040204" pitchFamily="34" charset="-120"/>
                <a:ea typeface="微軟正黑體" panose="020B0604030504040204" pitchFamily="34" charset="-120"/>
              </a:rPr>
              <a:t>(BP)</a:t>
            </a:r>
            <a:r>
              <a:rPr lang="zh-TW" altLang="en-US" sz="2800" b="1" dirty="0">
                <a:solidFill>
                  <a:prstClr val="black"/>
                </a:solidFill>
                <a:latin typeface="微軟正黑體" panose="020B0604030504040204" pitchFamily="34" charset="-120"/>
                <a:ea typeface="微軟正黑體" panose="020B0604030504040204" pitchFamily="34" charset="-120"/>
              </a:rPr>
              <a:t>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C36603D5-7A89-4C64-9D1D-BB9A425D234A}"/>
              </a:ext>
            </a:extLst>
          </p:cNvPr>
          <p:cNvSpPr/>
          <p:nvPr/>
        </p:nvSpPr>
        <p:spPr>
          <a:xfrm>
            <a:off x="4731186" y="3700431"/>
            <a:ext cx="2729628"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危害中間出現點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6631A2F5-145A-425C-A484-835ADA894110}"/>
              </a:ext>
            </a:extLst>
          </p:cNvPr>
          <p:cNvSpPr/>
          <p:nvPr/>
        </p:nvSpPr>
        <p:spPr>
          <a:xfrm>
            <a:off x="8993957" y="3780446"/>
            <a:ext cx="2729628" cy="523220"/>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危害最後出現點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0B2937CB-D171-4D81-8E81-9F551EDDB6C7}"/>
              </a:ext>
            </a:extLst>
          </p:cNvPr>
          <p:cNvPicPr>
            <a:picLocks noChangeAspect="1"/>
          </p:cNvPicPr>
          <p:nvPr/>
        </p:nvPicPr>
        <p:blipFill>
          <a:blip r:embed="rId3"/>
          <a:stretch>
            <a:fillRect/>
          </a:stretch>
        </p:blipFill>
        <p:spPr>
          <a:xfrm>
            <a:off x="-92568" y="4327742"/>
            <a:ext cx="3890466" cy="2424425"/>
          </a:xfrm>
          <a:prstGeom prst="rect">
            <a:avLst/>
          </a:prstGeom>
        </p:spPr>
      </p:pic>
      <p:pic>
        <p:nvPicPr>
          <p:cNvPr id="6" name="圖片 5">
            <a:extLst>
              <a:ext uri="{FF2B5EF4-FFF2-40B4-BE49-F238E27FC236}">
                <a16:creationId xmlns:a16="http://schemas.microsoft.com/office/drawing/2014/main" id="{EE6A02CA-099D-4F77-A489-4316AE8825B4}"/>
              </a:ext>
            </a:extLst>
          </p:cNvPr>
          <p:cNvPicPr>
            <a:picLocks noChangeAspect="1"/>
          </p:cNvPicPr>
          <p:nvPr/>
        </p:nvPicPr>
        <p:blipFill>
          <a:blip r:embed="rId4"/>
          <a:stretch>
            <a:fillRect/>
          </a:stretch>
        </p:blipFill>
        <p:spPr>
          <a:xfrm>
            <a:off x="4264393" y="4356071"/>
            <a:ext cx="3837815" cy="2424424"/>
          </a:xfrm>
          <a:prstGeom prst="rect">
            <a:avLst/>
          </a:prstGeom>
        </p:spPr>
      </p:pic>
      <p:pic>
        <p:nvPicPr>
          <p:cNvPr id="8" name="圖片 7">
            <a:extLst>
              <a:ext uri="{FF2B5EF4-FFF2-40B4-BE49-F238E27FC236}">
                <a16:creationId xmlns:a16="http://schemas.microsoft.com/office/drawing/2014/main" id="{44120BD2-CCBC-4B54-AC01-82195A97383E}"/>
              </a:ext>
            </a:extLst>
          </p:cNvPr>
          <p:cNvPicPr>
            <a:picLocks noChangeAspect="1"/>
          </p:cNvPicPr>
          <p:nvPr/>
        </p:nvPicPr>
        <p:blipFill>
          <a:blip r:embed="rId5"/>
          <a:stretch>
            <a:fillRect/>
          </a:stretch>
        </p:blipFill>
        <p:spPr>
          <a:xfrm>
            <a:off x="8544259" y="4356071"/>
            <a:ext cx="3629025" cy="2396096"/>
          </a:xfrm>
          <a:prstGeom prst="rect">
            <a:avLst/>
          </a:prstGeom>
        </p:spPr>
      </p:pic>
      <p:cxnSp>
        <p:nvCxnSpPr>
          <p:cNvPr id="23" name="直線單箭頭接點 22">
            <a:extLst>
              <a:ext uri="{FF2B5EF4-FFF2-40B4-BE49-F238E27FC236}">
                <a16:creationId xmlns:a16="http://schemas.microsoft.com/office/drawing/2014/main" id="{B9182370-86DC-4341-A359-B72C74DE19B1}"/>
              </a:ext>
            </a:extLst>
          </p:cNvPr>
          <p:cNvCxnSpPr/>
          <p:nvPr/>
        </p:nvCxnSpPr>
        <p:spPr>
          <a:xfrm>
            <a:off x="3797898" y="5269402"/>
            <a:ext cx="4720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4" name="直線單箭頭接點 23">
            <a:extLst>
              <a:ext uri="{FF2B5EF4-FFF2-40B4-BE49-F238E27FC236}">
                <a16:creationId xmlns:a16="http://schemas.microsoft.com/office/drawing/2014/main" id="{143BFACE-4438-4525-AA20-BC78BA32EC05}"/>
              </a:ext>
            </a:extLst>
          </p:cNvPr>
          <p:cNvCxnSpPr/>
          <p:nvPr/>
        </p:nvCxnSpPr>
        <p:spPr>
          <a:xfrm>
            <a:off x="8072221" y="5269402"/>
            <a:ext cx="4720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86121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p>
        </p:txBody>
      </p:sp>
      <p:sp>
        <p:nvSpPr>
          <p:cNvPr id="18" name="矩形 17"/>
          <p:cNvSpPr/>
          <p:nvPr/>
        </p:nvSpPr>
        <p:spPr>
          <a:xfrm>
            <a:off x="315497" y="1467889"/>
            <a:ext cx="11614284" cy="1384995"/>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採用</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x</a:t>
            </a:r>
            <a:r>
              <a:rPr lang="zh-TW" altLang="en-US" sz="2800" b="1" dirty="0">
                <a:latin typeface="微軟正黑體" panose="020B0604030504040204" pitchFamily="34" charset="-120"/>
                <a:ea typeface="微軟正黑體" panose="020B0604030504040204" pitchFamily="34" charset="-120"/>
              </a:rPr>
              <a:t> </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的混和因子設計</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組間因子：駕駛經驗（新手與經驗豐富的駕駛員）</a:t>
            </a:r>
            <a:endParaRPr lang="en-US" altLang="zh-TW" sz="2800" b="1" dirty="0">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latin typeface="微軟正黑體" panose="020B0604030504040204" pitchFamily="34" charset="-120"/>
                <a:ea typeface="微軟正黑體" panose="020B0604030504040204" pitchFamily="34" charset="-120"/>
              </a:rPr>
              <a:t>組內因子：危險類型</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行為預測危害（</a:t>
            </a:r>
            <a:r>
              <a:rPr lang="en-US" altLang="zh-TW" sz="2800" b="1" dirty="0">
                <a:latin typeface="微軟正黑體" panose="020B0604030504040204" pitchFamily="34" charset="-120"/>
                <a:ea typeface="微軟正黑體" panose="020B0604030504040204" pitchFamily="34" charset="-120"/>
              </a:rPr>
              <a:t>BP</a:t>
            </a:r>
            <a:r>
              <a:rPr lang="zh-TW" altLang="en-US" sz="2800" b="1" dirty="0">
                <a:latin typeface="微軟正黑體" panose="020B0604030504040204" pitchFamily="34" charset="-120"/>
                <a:ea typeface="微軟正黑體" panose="020B0604030504040204" pitchFamily="34" charset="-120"/>
              </a:rPr>
              <a:t>）和環境預測危害（</a:t>
            </a:r>
            <a:r>
              <a:rPr lang="en-US" altLang="zh-TW" sz="2800" b="1" dirty="0">
                <a:latin typeface="微軟正黑體" panose="020B0604030504040204" pitchFamily="34" charset="-120"/>
                <a:ea typeface="微軟正黑體" panose="020B0604030504040204" pitchFamily="34" charset="-120"/>
              </a:rPr>
              <a:t>EP</a:t>
            </a:r>
            <a:r>
              <a:rPr lang="zh-TW" altLang="en-US" sz="2800" b="1" dirty="0">
                <a:latin typeface="微軟正黑體" panose="020B0604030504040204" pitchFamily="34" charset="-120"/>
                <a:ea typeface="微軟正黑體" panose="020B0604030504040204" pitchFamily="34" charset="-120"/>
              </a:rPr>
              <a:t>）</a:t>
            </a:r>
            <a:r>
              <a:rPr lang="en-US" altLang="zh-TW" sz="2800" b="1" dirty="0">
                <a:latin typeface="微軟正黑體" panose="020B0604030504040204" pitchFamily="34" charset="-120"/>
                <a:ea typeface="微軟正黑體" panose="020B0604030504040204" pitchFamily="34" charset="-120"/>
              </a:rPr>
              <a:t>)</a:t>
            </a:r>
          </a:p>
        </p:txBody>
      </p:sp>
      <p:sp>
        <p:nvSpPr>
          <p:cNvPr id="20" name="矩形 19">
            <a:extLst>
              <a:ext uri="{FF2B5EF4-FFF2-40B4-BE49-F238E27FC236}">
                <a16:creationId xmlns:a16="http://schemas.microsoft.com/office/drawing/2014/main" id="{96932837-036F-43EC-9021-A1AE5D3DCA72}"/>
              </a:ext>
            </a:extLst>
          </p:cNvPr>
          <p:cNvSpPr/>
          <p:nvPr/>
        </p:nvSpPr>
        <p:spPr>
          <a:xfrm>
            <a:off x="476103" y="4652531"/>
            <a:ext cx="11397404" cy="523220"/>
          </a:xfrm>
          <a:prstGeom prst="rect">
            <a:avLst/>
          </a:prstGeom>
        </p:spPr>
        <p:txBody>
          <a:bodyPr wrap="square">
            <a:spAutoFit/>
          </a:bodyPr>
          <a:lstStyle/>
          <a:p>
            <a:pPr marL="457200" lvl="0" indent="-457200">
              <a:buFont typeface="Arial" panose="020B0604020202020204" pitchFamily="34" charset="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47378D91-9967-4353-87FD-F8A6489C4639}"/>
              </a:ext>
            </a:extLst>
          </p:cNvPr>
          <p:cNvSpPr/>
          <p:nvPr/>
        </p:nvSpPr>
        <p:spPr>
          <a:xfrm>
            <a:off x="205945" y="3429000"/>
            <a:ext cx="11667562" cy="2246769"/>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依變量：根據每個影片片段後，對於</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個問題的回答來確定即將到來的危害準確性</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要求參與者報告</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危險源</a:t>
            </a:r>
            <a:r>
              <a:rPr lang="zh-TW" altLang="en-US" sz="2800" b="1" dirty="0">
                <a:solidFill>
                  <a:prstClr val="black"/>
                </a:solidFill>
                <a:latin typeface="微軟正黑體" panose="020B0604030504040204" pitchFamily="34" charset="-120"/>
                <a:ea typeface="微軟正黑體" panose="020B0604030504040204" pitchFamily="34" charset="-120"/>
              </a:rPr>
              <a:t>（行人）、</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危險源的位置</a:t>
            </a:r>
            <a:r>
              <a:rPr lang="zh-TW" altLang="en-US" sz="2800" b="1" dirty="0">
                <a:solidFill>
                  <a:prstClr val="black"/>
                </a:solidFill>
                <a:latin typeface="微軟正黑體" panose="020B0604030504040204" pitchFamily="34" charset="-120"/>
                <a:ea typeface="微軟正黑體" panose="020B0604030504040204" pitchFamily="34" charset="-120"/>
              </a:rPr>
              <a:t>（沿著左邊的人行道行走、</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預測螢幕沒有黑屏時的危害</a:t>
            </a:r>
            <a:r>
              <a:rPr lang="zh-TW" altLang="en-US" sz="2800" b="1" dirty="0">
                <a:solidFill>
                  <a:prstClr val="black"/>
                </a:solidFill>
                <a:latin typeface="微軟正黑體" panose="020B0604030504040204" pitchFamily="34" charset="-120"/>
                <a:ea typeface="微軟正黑體" panose="020B0604030504040204" pitchFamily="34" charset="-120"/>
              </a:rPr>
              <a:t>（她將走進馬路）</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這三個問題都答對的總分為</a:t>
            </a:r>
            <a:r>
              <a:rPr lang="en-US" altLang="zh-TW" sz="2800" b="1" dirty="0">
                <a:solidFill>
                  <a:prstClr val="black"/>
                </a:solidFill>
                <a:latin typeface="微軟正黑體" panose="020B0604030504040204" pitchFamily="34" charset="-120"/>
                <a:ea typeface="微軟正黑體" panose="020B0604030504040204" pitchFamily="34" charset="-120"/>
              </a:rPr>
              <a:t>6</a:t>
            </a:r>
            <a:r>
              <a:rPr lang="zh-TW" altLang="en-US" sz="2800" b="1" dirty="0">
                <a:solidFill>
                  <a:prstClr val="black"/>
                </a:solidFill>
                <a:latin typeface="微軟正黑體" panose="020B0604030504040204" pitchFamily="34" charset="-120"/>
                <a:ea typeface="微軟正黑體" panose="020B0604030504040204" pitchFamily="34" charset="-120"/>
              </a:rPr>
              <a:t>分</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32910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p>
        </p:txBody>
      </p:sp>
      <p:sp>
        <p:nvSpPr>
          <p:cNvPr id="20" name="矩形 19">
            <a:extLst>
              <a:ext uri="{FF2B5EF4-FFF2-40B4-BE49-F238E27FC236}">
                <a16:creationId xmlns:a16="http://schemas.microsoft.com/office/drawing/2014/main" id="{96932837-036F-43EC-9021-A1AE5D3DCA72}"/>
              </a:ext>
            </a:extLst>
          </p:cNvPr>
          <p:cNvSpPr/>
          <p:nvPr/>
        </p:nvSpPr>
        <p:spPr>
          <a:xfrm>
            <a:off x="257000" y="2157418"/>
            <a:ext cx="11397404" cy="523220"/>
          </a:xfrm>
          <a:prstGeom prst="rect">
            <a:avLst/>
          </a:prstGeom>
        </p:spPr>
        <p:txBody>
          <a:bodyPr wrap="square">
            <a:spAutoFit/>
          </a:bodyPr>
          <a:lstStyle/>
          <a:p>
            <a:pPr marL="457200" lvl="0" indent="-457200">
              <a:buFont typeface="Arial" panose="020B0604020202020204" pitchFamily="34" charset="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81C65050-CC31-4773-8A74-76EFA8EB12A8}"/>
              </a:ext>
            </a:extLst>
          </p:cNvPr>
          <p:cNvSpPr/>
          <p:nvPr/>
        </p:nvSpPr>
        <p:spPr>
          <a:xfrm>
            <a:off x="205945" y="1483201"/>
            <a:ext cx="1756669"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zh-TW" altLang="en-US" sz="2800" b="1" dirty="0">
                <a:latin typeface="微軟正黑體" panose="020B0604030504040204" pitchFamily="34" charset="-120"/>
                <a:ea typeface="微軟正黑體" panose="020B0604030504040204" pitchFamily="34" charset="-120"/>
              </a:rPr>
              <a:t>實驗流程</a:t>
            </a:r>
            <a:endParaRPr lang="en-US" altLang="zh-TW" sz="2800" b="1" dirty="0">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47378D91-9967-4353-87FD-F8A6489C4639}"/>
              </a:ext>
            </a:extLst>
          </p:cNvPr>
          <p:cNvSpPr/>
          <p:nvPr/>
        </p:nvSpPr>
        <p:spPr>
          <a:xfrm>
            <a:off x="537596" y="2052315"/>
            <a:ext cx="11397404" cy="3539430"/>
          </a:xfrm>
          <a:prstGeom prst="rect">
            <a:avLst/>
          </a:prstGeom>
        </p:spPr>
        <p:txBody>
          <a:bodyPr wrap="square">
            <a:spAutoFit/>
          </a:bodyPr>
          <a:lstStyle/>
          <a:p>
            <a:pPr marL="51435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參與者填寫人口統計調查表</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包括他們的駕駛經驗和事故歷史</a:t>
            </a:r>
            <a:r>
              <a:rPr lang="en-US" altLang="zh-TW" sz="2800" b="1" dirty="0">
                <a:solidFill>
                  <a:prstClr val="black"/>
                </a:solidFill>
                <a:latin typeface="微軟正黑體" panose="020B0604030504040204" pitchFamily="34" charset="-120"/>
                <a:ea typeface="微軟正黑體" panose="020B0604030504040204" pitchFamily="34" charset="-120"/>
              </a:rPr>
              <a:t>)</a:t>
            </a:r>
          </a:p>
          <a:p>
            <a:pPr marL="51435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坐在距離螢幕</a:t>
            </a:r>
            <a:r>
              <a:rPr lang="en-US" altLang="zh-TW" sz="2800" b="1" dirty="0">
                <a:solidFill>
                  <a:prstClr val="black"/>
                </a:solidFill>
                <a:latin typeface="微軟正黑體" panose="020B0604030504040204" pitchFamily="34" charset="-120"/>
                <a:ea typeface="微軟正黑體" panose="020B0604030504040204" pitchFamily="34" charset="-120"/>
              </a:rPr>
              <a:t>60cm</a:t>
            </a:r>
            <a:r>
              <a:rPr lang="zh-TW" altLang="en-US" sz="2800" b="1" dirty="0">
                <a:solidFill>
                  <a:prstClr val="black"/>
                </a:solidFill>
                <a:latin typeface="微軟正黑體" panose="020B0604030504040204" pitchFamily="34" charset="-120"/>
                <a:ea typeface="微軟正黑體" panose="020B0604030504040204" pitchFamily="34" charset="-120"/>
              </a:rPr>
              <a:t>的位置</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觀看從駕駛員角度拍攝的影片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首先，先進行</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個練習影片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latin typeface="微軟正黑體" panose="020B0604030504040204" pitchFamily="34" charset="-120"/>
                <a:ea typeface="微軟正黑體" panose="020B0604030504040204" pitchFamily="34" charset="-120"/>
              </a:rPr>
              <a:t>實驗開始，每個影片以黑屏結束後，會詢問參與者</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個與任何潛在危險源、位置和接下來可能發生事件的問題，並用口頭進行答覆</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Font typeface="+mj-lt"/>
              <a:buAutoNum type="arabicPeriod"/>
            </a:pP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實驗結束後，參與者須填寫五分制的信心量表，填答他們對預測答案的信心程度。</a:t>
            </a:r>
            <a:endPar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id="{87E5124A-0B21-4C73-994F-AB637AB88B7E}"/>
              </a:ext>
            </a:extLst>
          </p:cNvPr>
          <p:cNvSpPr/>
          <p:nvPr/>
        </p:nvSpPr>
        <p:spPr>
          <a:xfrm>
            <a:off x="867272" y="5515698"/>
            <a:ext cx="10457456" cy="1193181"/>
          </a:xfrm>
          <a:prstGeom prst="roundRect">
            <a:avLst/>
          </a:prstGeom>
          <a:solidFill>
            <a:srgbClr val="F7C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危險定義為道路環境中存在的物體或事件，如果沒有適當的操作（例如駕駛轉向以避免碰撞），可能會增加發生碰撞的潛在風險。</a:t>
            </a:r>
          </a:p>
        </p:txBody>
      </p:sp>
    </p:spTree>
    <p:extLst>
      <p:ext uri="{BB962C8B-B14F-4D97-AF65-F5344CB8AC3E}">
        <p14:creationId xmlns:p14="http://schemas.microsoft.com/office/powerpoint/2010/main" val="286424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224568" y="2307101"/>
            <a:ext cx="11519843"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所有問題的總分將轉換為每位參與者的百分比</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33B09842-4A1D-476D-A5CF-3FFD9B64F45D}"/>
              </a:ext>
            </a:extLst>
          </p:cNvPr>
          <p:cNvSpPr/>
          <p:nvPr/>
        </p:nvSpPr>
        <p:spPr>
          <a:xfrm>
            <a:off x="224567" y="4580178"/>
            <a:ext cx="11742868" cy="954107"/>
          </a:xfrm>
          <a:prstGeom prst="rect">
            <a:avLst/>
          </a:prstGeom>
        </p:spPr>
        <p:txBody>
          <a:bodyPr wrap="square">
            <a:spAutoFit/>
          </a:bodyPr>
          <a:lstStyle/>
          <a:p>
            <a:pPr marL="45720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BP</a:t>
            </a:r>
            <a:r>
              <a:rPr lang="zh-TW" altLang="en-US" sz="2800" b="1" dirty="0">
                <a:solidFill>
                  <a:prstClr val="black"/>
                </a:solidFill>
                <a:latin typeface="微軟正黑體" panose="020B0604030504040204" pitchFamily="34" charset="-120"/>
                <a:ea typeface="微軟正黑體" panose="020B0604030504040204" pitchFamily="34" charset="-120"/>
              </a:rPr>
              <a:t>危害比</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危害更準確</a:t>
            </a:r>
            <a:r>
              <a:rPr lang="nn-NO" altLang="zh-TW" sz="2800" b="1" dirty="0">
                <a:solidFill>
                  <a:prstClr val="black"/>
                </a:solidFill>
                <a:latin typeface="微軟正黑體" panose="020B0604030504040204" pitchFamily="34" charset="-120"/>
                <a:ea typeface="微軟正黑體" panose="020B0604030504040204" pitchFamily="34" charset="-120"/>
              </a:rPr>
              <a:t>(79.7% vs. 61.4%</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nn-NO" altLang="zh-TW" sz="2800" b="1" dirty="0">
                <a:solidFill>
                  <a:prstClr val="black"/>
                </a:solidFill>
                <a:latin typeface="微軟正黑體" panose="020B0604030504040204" pitchFamily="34" charset="-120"/>
                <a:ea typeface="微軟正黑體" panose="020B0604030504040204" pitchFamily="34" charset="-120"/>
              </a:rPr>
              <a:t> F(1,28) = 24.6, MSe = 204, p &lt; 0.001) </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051FC9A5-4590-48D0-8427-D3FE4047653B}"/>
              </a:ext>
            </a:extLst>
          </p:cNvPr>
          <p:cNvSpPr/>
          <p:nvPr/>
        </p:nvSpPr>
        <p:spPr>
          <a:xfrm>
            <a:off x="224567" y="3228196"/>
            <a:ext cx="11742867"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駕駛員組別間有顯著影響</a:t>
            </a:r>
            <a:r>
              <a:rPr lang="en-US" altLang="zh-TW" sz="2800" b="1" dirty="0">
                <a:solidFill>
                  <a:prstClr val="black"/>
                </a:solidFill>
                <a:latin typeface="微軟正黑體" panose="020B0604030504040204" pitchFamily="34" charset="-120"/>
                <a:ea typeface="微軟正黑體" panose="020B0604030504040204" pitchFamily="34" charset="-120"/>
              </a:rPr>
              <a:t>(F(1,28) = 17.4,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419, p &lt; 0.001)</a:t>
            </a:r>
            <a:r>
              <a:rPr lang="zh-TW" altLang="en-US" sz="2800" b="1" dirty="0">
                <a:solidFill>
                  <a:prstClr val="black"/>
                </a:solidFill>
                <a:latin typeface="微軟正黑體" panose="020B0604030504040204" pitchFamily="34" charset="-120"/>
                <a:ea typeface="微軟正黑體" panose="020B0604030504040204" pitchFamily="34" charset="-120"/>
              </a:rPr>
              <a:t>，其中經驗豐富駕駛員的表現優於新手駕駛員（</a:t>
            </a:r>
            <a:r>
              <a:rPr lang="en-US" altLang="zh-TW" sz="2800" b="1" dirty="0">
                <a:solidFill>
                  <a:prstClr val="black"/>
                </a:solidFill>
                <a:latin typeface="微軟正黑體" panose="020B0604030504040204" pitchFamily="34" charset="-120"/>
                <a:ea typeface="微軟正黑體" panose="020B0604030504040204" pitchFamily="34" charset="-120"/>
              </a:rPr>
              <a:t>81.6</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vs.59.6</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783922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548818"/>
            <a:ext cx="11991277" cy="2677656"/>
          </a:xfrm>
          <a:prstGeom prst="rect">
            <a:avLst/>
          </a:prstGeom>
        </p:spPr>
        <p:txBody>
          <a:bodyPr wrap="square">
            <a:spAutoFit/>
          </a:bodyPr>
          <a:lstStyle/>
          <a:p>
            <a:pPr marL="457200" lvl="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個因子之間有顯著的交互作用</a:t>
            </a:r>
            <a:r>
              <a:rPr lang="en-US" altLang="zh-TW" sz="2800" b="1" dirty="0">
                <a:solidFill>
                  <a:prstClr val="black"/>
                </a:solidFill>
                <a:latin typeface="微軟正黑體" panose="020B0604030504040204" pitchFamily="34" charset="-120"/>
                <a:ea typeface="微軟正黑體" panose="020B0604030504040204" pitchFamily="34" charset="-120"/>
              </a:rPr>
              <a:t>(F(1,28) = 11.3,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204, p &lt; 0.005)</a:t>
            </a: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新手駕駛員在預測</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危害方面比</a:t>
            </a:r>
            <a:r>
              <a:rPr lang="en-US" altLang="zh-TW" sz="2800" b="1" dirty="0">
                <a:solidFill>
                  <a:prstClr val="black"/>
                </a:solidFill>
                <a:latin typeface="微軟正黑體" panose="020B0604030504040204" pitchFamily="34" charset="-120"/>
                <a:ea typeface="微軟正黑體" panose="020B0604030504040204" pitchFamily="34" charset="-120"/>
              </a:rPr>
              <a:t>BP</a:t>
            </a:r>
            <a:r>
              <a:rPr lang="zh-TW" altLang="en-US" sz="2800" b="1" dirty="0">
                <a:solidFill>
                  <a:prstClr val="black"/>
                </a:solidFill>
                <a:latin typeface="微軟正黑體" panose="020B0604030504040204" pitchFamily="34" charset="-120"/>
                <a:ea typeface="微軟正黑體" panose="020B0604030504040204" pitchFamily="34" charset="-120"/>
              </a:rPr>
              <a:t>危害還要差</a:t>
            </a:r>
            <a:r>
              <a:rPr lang="fr-FR" altLang="zh-TW" sz="2800" b="1" dirty="0">
                <a:solidFill>
                  <a:prstClr val="black"/>
                </a:solidFill>
                <a:latin typeface="微軟正黑體" panose="020B0604030504040204" pitchFamily="34" charset="-120"/>
                <a:ea typeface="微軟正黑體" panose="020B0604030504040204" pitchFamily="34" charset="-120"/>
              </a:rPr>
              <a:t>(t(14) = 6.2, p &lt; 0.001)</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fr-FR"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經驗豐富駕駛員在預測</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en-US" altLang="zh-TW" sz="2800" b="1" dirty="0">
                <a:solidFill>
                  <a:prstClr val="black"/>
                </a:solidFill>
                <a:latin typeface="微軟正黑體" panose="020B0604030504040204" pitchFamily="34" charset="-120"/>
                <a:ea typeface="微軟正黑體" panose="020B0604030504040204" pitchFamily="34" charset="-120"/>
              </a:rPr>
              <a:t>BP</a:t>
            </a:r>
            <a:r>
              <a:rPr lang="zh-TW" altLang="en-US" sz="2800" b="1" dirty="0">
                <a:solidFill>
                  <a:prstClr val="black"/>
                </a:solidFill>
                <a:latin typeface="微軟正黑體" panose="020B0604030504040204" pitchFamily="34" charset="-120"/>
                <a:ea typeface="微軟正黑體" panose="020B0604030504040204" pitchFamily="34" charset="-120"/>
              </a:rPr>
              <a:t>危害方面的準確性之間沒有顯著差異</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fr-FR" altLang="zh-TW" sz="2800" b="1" dirty="0">
                <a:solidFill>
                  <a:prstClr val="black"/>
                </a:solidFill>
                <a:latin typeface="微軟正黑體" panose="020B0604030504040204" pitchFamily="34" charset="-120"/>
                <a:ea typeface="微軟正黑體" panose="020B0604030504040204" pitchFamily="34" charset="-120"/>
              </a:rPr>
              <a:t>t(14) = 1.1, p &gt; 0.1</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在</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危害中，經驗豐富駕駛員比新手駕駛員的回答還要準確</a:t>
            </a:r>
            <a:r>
              <a:rPr lang="fr-FR" altLang="zh-TW" sz="2800" b="1" dirty="0">
                <a:solidFill>
                  <a:prstClr val="black"/>
                </a:solidFill>
                <a:latin typeface="微軟正黑體" panose="020B0604030504040204" pitchFamily="34" charset="-120"/>
                <a:ea typeface="微軟正黑體" panose="020B0604030504040204" pitchFamily="34" charset="-120"/>
              </a:rPr>
              <a:t>(t(28) = 4.5, p &lt; 0.001)</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7E8E5071-8C84-4464-8764-BECFC73941E9}"/>
              </a:ext>
            </a:extLst>
          </p:cNvPr>
          <p:cNvPicPr>
            <a:picLocks noChangeAspect="1"/>
          </p:cNvPicPr>
          <p:nvPr/>
        </p:nvPicPr>
        <p:blipFill>
          <a:blip r:embed="rId3"/>
          <a:stretch>
            <a:fillRect/>
          </a:stretch>
        </p:blipFill>
        <p:spPr>
          <a:xfrm>
            <a:off x="6423102" y="3769113"/>
            <a:ext cx="5734810" cy="3054936"/>
          </a:xfrm>
          <a:prstGeom prst="rect">
            <a:avLst/>
          </a:prstGeom>
        </p:spPr>
      </p:pic>
    </p:spTree>
    <p:extLst>
      <p:ext uri="{BB962C8B-B14F-4D97-AF65-F5344CB8AC3E}">
        <p14:creationId xmlns:p14="http://schemas.microsoft.com/office/powerpoint/2010/main" val="3344347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55125" y="1548818"/>
            <a:ext cx="12025365"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在駕駛經驗之間的信心程度上有顯著的差異</a:t>
            </a:r>
            <a:r>
              <a:rPr lang="en-US" altLang="zh-TW" sz="2800" b="1" dirty="0">
                <a:solidFill>
                  <a:prstClr val="black"/>
                </a:solidFill>
                <a:latin typeface="微軟正黑體" panose="020B0604030504040204" pitchFamily="34" charset="-120"/>
                <a:ea typeface="微軟正黑體" panose="020B0604030504040204" pitchFamily="34" charset="-120"/>
              </a:rPr>
              <a:t>(F(1,28) = 11.3,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0.4, p &lt; 0.005)</a:t>
            </a:r>
          </a:p>
          <a:p>
            <a:pPr marL="514350" indent="-51435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經驗豐富的駕駛員在接近危害時，對於自己的回答非常有信心</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平均分數界在</a:t>
            </a:r>
            <a:r>
              <a:rPr lang="en-US" altLang="zh-TW" sz="2800" b="1" dirty="0">
                <a:solidFill>
                  <a:prstClr val="black"/>
                </a:solidFill>
                <a:latin typeface="微軟正黑體" panose="020B0604030504040204" pitchFamily="34" charset="-120"/>
                <a:ea typeface="微軟正黑體" panose="020B0604030504040204" pitchFamily="34" charset="-120"/>
              </a:rPr>
              <a:t>4.3~3.7)</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8DB672D5-D527-41E2-A1CB-8327E60A8BBF}"/>
              </a:ext>
            </a:extLst>
          </p:cNvPr>
          <p:cNvSpPr/>
          <p:nvPr/>
        </p:nvSpPr>
        <p:spPr>
          <a:xfrm>
            <a:off x="-1" y="3549150"/>
            <a:ext cx="12025365"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在危害型態之間的信心程度上也有顯著的差異</a:t>
            </a:r>
            <a:r>
              <a:rPr lang="en-US" altLang="zh-TW" sz="2800" b="1" dirty="0">
                <a:solidFill>
                  <a:prstClr val="black"/>
                </a:solidFill>
                <a:latin typeface="微軟正黑體" panose="020B0604030504040204" pitchFamily="34" charset="-120"/>
                <a:ea typeface="微軟正黑體" panose="020B0604030504040204" pitchFamily="34" charset="-120"/>
              </a:rPr>
              <a:t>(F(1,28) = 10.9,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0.1, p &lt; 0.005) </a:t>
            </a: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參與者對於</a:t>
            </a:r>
            <a:r>
              <a:rPr lang="en-US" altLang="zh-TW" sz="2800" b="1" dirty="0">
                <a:solidFill>
                  <a:prstClr val="black"/>
                </a:solidFill>
                <a:latin typeface="微軟正黑體" panose="020B0604030504040204" pitchFamily="34" charset="-120"/>
                <a:ea typeface="微軟正黑體" panose="020B0604030504040204" pitchFamily="34" charset="-120"/>
              </a:rPr>
              <a:t>BP</a:t>
            </a:r>
            <a:r>
              <a:rPr lang="zh-TW" altLang="en-US" sz="2800" b="1" dirty="0">
                <a:solidFill>
                  <a:prstClr val="black"/>
                </a:solidFill>
                <a:latin typeface="微軟正黑體" panose="020B0604030504040204" pitchFamily="34" charset="-120"/>
                <a:ea typeface="微軟正黑體" panose="020B0604030504040204" pitchFamily="34" charset="-120"/>
              </a:rPr>
              <a:t>影片的信心程度比</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影片高</a:t>
            </a:r>
            <a:r>
              <a:rPr lang="en-US" altLang="zh-TW" sz="2800" b="1" dirty="0">
                <a:solidFill>
                  <a:prstClr val="black"/>
                </a:solidFill>
                <a:latin typeface="微軟正黑體" panose="020B0604030504040204" pitchFamily="34" charset="-120"/>
                <a:ea typeface="微軟正黑體" panose="020B0604030504040204" pitchFamily="34" charset="-120"/>
              </a:rPr>
              <a:t>(4.2 vs. 3.9)</a:t>
            </a:r>
          </a:p>
        </p:txBody>
      </p:sp>
      <p:sp>
        <p:nvSpPr>
          <p:cNvPr id="8" name="矩形 7">
            <a:extLst>
              <a:ext uri="{FF2B5EF4-FFF2-40B4-BE49-F238E27FC236}">
                <a16:creationId xmlns:a16="http://schemas.microsoft.com/office/drawing/2014/main" id="{F8B86A76-97FA-4E75-BA68-08980F8C6A91}"/>
              </a:ext>
            </a:extLst>
          </p:cNvPr>
          <p:cNvSpPr/>
          <p:nvPr/>
        </p:nvSpPr>
        <p:spPr>
          <a:xfrm>
            <a:off x="0" y="5118596"/>
            <a:ext cx="12025365"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若無危害影片的評分加入分析，還是不影響上述的結果，但對於無危害影片的信心程度還是比</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危害高</a:t>
            </a:r>
            <a:r>
              <a:rPr lang="en-US" altLang="zh-TW" sz="2800" b="1" dirty="0">
                <a:solidFill>
                  <a:prstClr val="black"/>
                </a:solidFill>
                <a:latin typeface="微軟正黑體" panose="020B0604030504040204" pitchFamily="34" charset="-120"/>
                <a:ea typeface="微軟正黑體" panose="020B0604030504040204" pitchFamily="34" charset="-120"/>
              </a:rPr>
              <a:t>(F(1,28) = 4.9, </a:t>
            </a:r>
            <a:r>
              <a:rPr lang="en-US" altLang="zh-TW" sz="2800" b="1" dirty="0" err="1">
                <a:solidFill>
                  <a:prstClr val="black"/>
                </a:solidFill>
                <a:latin typeface="微軟正黑體" panose="020B0604030504040204" pitchFamily="34" charset="-120"/>
                <a:ea typeface="微軟正黑體" panose="020B0604030504040204" pitchFamily="34" charset="-120"/>
              </a:rPr>
              <a:t>MSe</a:t>
            </a:r>
            <a:r>
              <a:rPr lang="en-US" altLang="zh-TW" sz="2800" b="1" dirty="0">
                <a:solidFill>
                  <a:prstClr val="black"/>
                </a:solidFill>
                <a:latin typeface="微軟正黑體" panose="020B0604030504040204" pitchFamily="34" charset="-120"/>
                <a:ea typeface="微軟正黑體" panose="020B0604030504040204" pitchFamily="34" charset="-120"/>
              </a:rPr>
              <a:t> = 0.2, p &lt; 0.05)</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636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 Discussion-</a:t>
            </a:r>
            <a:r>
              <a:rPr lang="zh-TW" altLang="en-US" sz="4800" dirty="0">
                <a:solidFill>
                  <a:prstClr val="black"/>
                </a:solidFill>
                <a:latin typeface="微軟正黑體" panose="020B0604030504040204" pitchFamily="34" charset="-120"/>
                <a:ea typeface="微軟正黑體" panose="020B0604030504040204" pitchFamily="34" charset="-120"/>
              </a:rPr>
              <a:t> 危險前兆與危險之間的關係</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336077" y="1252470"/>
            <a:ext cx="11519843"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除了支持危害預測是危害感知的關鍵因素這一假設外，研究結果還支持了</a:t>
            </a: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(2012)</a:t>
            </a:r>
            <a:r>
              <a:rPr lang="zh-TW" altLang="en-US" sz="2800" b="1" dirty="0">
                <a:solidFill>
                  <a:prstClr val="black"/>
                </a:solidFill>
                <a:latin typeface="微軟正黑體" panose="020B0604030504040204" pitchFamily="34" charset="-120"/>
                <a:ea typeface="微軟正黑體" panose="020B0604030504040204" pitchFamily="34" charset="-120"/>
              </a:rPr>
              <a:t>根據危害前面徵兆與危害之間關係的分類。</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E2A0CA8D-D1F2-41B0-BDC8-E46C6A88D539}"/>
              </a:ext>
            </a:extLst>
          </p:cNvPr>
          <p:cNvSpPr/>
          <p:nvPr/>
        </p:nvSpPr>
        <p:spPr>
          <a:xfrm>
            <a:off x="336077" y="2228428"/>
            <a:ext cx="11519843" cy="2246769"/>
          </a:xfrm>
          <a:prstGeom prst="rect">
            <a:avLst/>
          </a:prstGeom>
        </p:spPr>
        <p:txBody>
          <a:bodyPr wrap="square">
            <a:spAutoFit/>
          </a:bodyPr>
          <a:lstStyle/>
          <a:p>
            <a:pPr marL="457200" indent="-457200">
              <a:buFont typeface="Arial" panose="020B0604020202020204" pitchFamily="34" charset="0"/>
              <a:buChar char="•"/>
            </a:pP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(2012)</a:t>
            </a:r>
            <a:r>
              <a:rPr lang="zh-TW" altLang="en-US" sz="2800" b="1" dirty="0">
                <a:solidFill>
                  <a:prstClr val="black"/>
                </a:solidFill>
                <a:latin typeface="微軟正黑體" panose="020B0604030504040204" pitchFamily="34" charset="-120"/>
                <a:ea typeface="微軟正黑體" panose="020B0604030504040204" pitchFamily="34" charset="-120"/>
              </a:rPr>
              <a:t>的道路眼動研究顯示，所有駕駛員群組之間注視</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危害的前面徵兆都較晚</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但經驗豐富駕駛員仍比新手駕駛員更快</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代表</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危害的前面徵兆與</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實際危害發生之間較無關係</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也可能代表經驗豐富的駕駛員在觀看周圍環境時，要直到接近</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危害的前面徵兆時，才會注視。</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9B57FCC9-809C-453F-BBE7-26546AB367FD}"/>
              </a:ext>
            </a:extLst>
          </p:cNvPr>
          <p:cNvSpPr/>
          <p:nvPr/>
        </p:nvSpPr>
        <p:spPr>
          <a:xfrm>
            <a:off x="336077" y="4497048"/>
            <a:ext cx="11519843"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新手駕駛員在觀看</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危害時的表現會大大下降，不管新手有沒有</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事件的經驗，都可能是因為</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事件中的前兆與危險之間的直接聯繫較少。</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58C78681-C248-445B-87F6-B4834D18127F}"/>
              </a:ext>
            </a:extLst>
          </p:cNvPr>
          <p:cNvSpPr/>
          <p:nvPr/>
        </p:nvSpPr>
        <p:spPr>
          <a:xfrm>
            <a:off x="336077" y="5473005"/>
            <a:ext cx="11519843"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若不透過眼動儀追蹤參與者在此研究中觀看的影片，則無法判斷參與者是否在影片較早階段就注視了</a:t>
            </a:r>
            <a:r>
              <a:rPr lang="en-US" altLang="zh-TW" sz="2800" b="1" dirty="0">
                <a:solidFill>
                  <a:prstClr val="black"/>
                </a:solidFill>
                <a:latin typeface="微軟正黑體" panose="020B0604030504040204" pitchFamily="34" charset="-120"/>
                <a:ea typeface="微軟正黑體" panose="020B0604030504040204" pitchFamily="34" charset="-120"/>
              </a:rPr>
              <a:t>EP</a:t>
            </a:r>
            <a:r>
              <a:rPr lang="zh-TW" altLang="en-US" sz="2800" b="1" dirty="0">
                <a:solidFill>
                  <a:prstClr val="black"/>
                </a:solidFill>
                <a:latin typeface="微軟正黑體" panose="020B0604030504040204" pitchFamily="34" charset="-120"/>
                <a:ea typeface="微軟正黑體" panose="020B0604030504040204" pitchFamily="34" charset="-120"/>
              </a:rPr>
              <a:t>危害的前面徵兆，還是只是觀看周圍環境而已。</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641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403831" y="1392700"/>
            <a:ext cx="11371695" cy="3970318"/>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有人批評情境意識全球評估技術（</a:t>
            </a:r>
            <a:r>
              <a:rPr lang="en-US" altLang="zh-TW" sz="2800" b="1" dirty="0">
                <a:solidFill>
                  <a:prstClr val="black"/>
                </a:solidFill>
                <a:latin typeface="微軟正黑體" panose="020B0604030504040204" pitchFamily="34" charset="-120"/>
                <a:ea typeface="微軟正黑體" panose="020B0604030504040204" pitchFamily="34" charset="-120"/>
              </a:rPr>
              <a:t>SAGAT</a:t>
            </a:r>
            <a:r>
              <a:rPr lang="zh-TW" altLang="en-US" sz="2800" b="1" dirty="0">
                <a:solidFill>
                  <a:prstClr val="black"/>
                </a:solidFill>
                <a:latin typeface="微軟正黑體" panose="020B0604030504040204" pitchFamily="34" charset="-120"/>
                <a:ea typeface="微軟正黑體" panose="020B0604030504040204" pitchFamily="34" charset="-120"/>
              </a:rPr>
              <a:t>）具有破壞性，且過分依賴記憶</a:t>
            </a:r>
            <a:r>
              <a:rPr lang="es-ES" altLang="zh-TW" sz="2800" b="1" dirty="0">
                <a:solidFill>
                  <a:prstClr val="black"/>
                </a:solidFill>
                <a:latin typeface="微軟正黑體" panose="020B0604030504040204" pitchFamily="34" charset="-120"/>
                <a:ea typeface="微軟正黑體" panose="020B0604030504040204" pitchFamily="34" charset="-120"/>
              </a:rPr>
              <a:t>(e.g. Durso et al., 2006)</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透過</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的第二種最常見的直接評估方式，現狀評估方法（</a:t>
            </a:r>
            <a:r>
              <a:rPr lang="en-US" altLang="zh-TW" sz="2800" b="1" dirty="0">
                <a:solidFill>
                  <a:prstClr val="black"/>
                </a:solidFill>
                <a:latin typeface="微軟正黑體" panose="020B0604030504040204" pitchFamily="34" charset="-120"/>
                <a:ea typeface="微軟正黑體" panose="020B0604030504040204" pitchFamily="34" charset="-120"/>
              </a:rPr>
              <a:t>SPAM)</a:t>
            </a:r>
            <a:r>
              <a:rPr lang="zh-TW" altLang="en-US" sz="2800" b="1" dirty="0">
                <a:solidFill>
                  <a:prstClr val="black"/>
                </a:solidFill>
                <a:latin typeface="微軟正黑體" panose="020B0604030504040204" pitchFamily="34" charset="-120"/>
                <a:ea typeface="微軟正黑體" panose="020B0604030504040204" pitchFamily="34" charset="-120"/>
              </a:rPr>
              <a:t>，可以克服這些問題</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err="1">
                <a:solidFill>
                  <a:prstClr val="black"/>
                </a:solidFill>
                <a:latin typeface="微軟正黑體" panose="020B0604030504040204" pitchFamily="34" charset="-120"/>
                <a:ea typeface="微軟正黑體" panose="020B0604030504040204" pitchFamily="34" charset="-120"/>
              </a:rPr>
              <a:t>Durso</a:t>
            </a:r>
            <a:r>
              <a:rPr lang="en-US" altLang="zh-TW" sz="2800" b="1" dirty="0">
                <a:solidFill>
                  <a:prstClr val="black"/>
                </a:solidFill>
                <a:latin typeface="微軟正黑體" panose="020B0604030504040204" pitchFamily="34" charset="-120"/>
                <a:ea typeface="微軟正黑體" panose="020B0604030504040204" pitchFamily="34" charset="-120"/>
              </a:rPr>
              <a:t> et al., 1995, </a:t>
            </a:r>
            <a:r>
              <a:rPr lang="en-US" altLang="zh-TW" sz="2800" b="1" dirty="0" err="1">
                <a:solidFill>
                  <a:prstClr val="black"/>
                </a:solidFill>
                <a:latin typeface="微軟正黑體" panose="020B0604030504040204" pitchFamily="34" charset="-120"/>
                <a:ea typeface="微軟正黑體" panose="020B0604030504040204" pitchFamily="34" charset="-120"/>
              </a:rPr>
              <a:t>Durso</a:t>
            </a:r>
            <a:r>
              <a:rPr lang="en-US" altLang="zh-TW" sz="2800" b="1" dirty="0">
                <a:solidFill>
                  <a:prstClr val="black"/>
                </a:solidFill>
                <a:latin typeface="微軟正黑體" panose="020B0604030504040204" pitchFamily="34" charset="-120"/>
                <a:ea typeface="微軟正黑體" panose="020B0604030504040204" pitchFamily="34" charset="-120"/>
              </a:rPr>
              <a:t> and </a:t>
            </a:r>
            <a:r>
              <a:rPr lang="en-US" altLang="zh-TW" sz="2800" b="1" dirty="0" err="1">
                <a:solidFill>
                  <a:prstClr val="black"/>
                </a:solidFill>
                <a:latin typeface="微軟正黑體" panose="020B0604030504040204" pitchFamily="34" charset="-120"/>
                <a:ea typeface="微軟正黑體" panose="020B0604030504040204" pitchFamily="34" charset="-120"/>
              </a:rPr>
              <a:t>Dattel</a:t>
            </a:r>
            <a:r>
              <a:rPr lang="en-US" altLang="zh-TW" sz="2800" b="1" dirty="0">
                <a:solidFill>
                  <a:prstClr val="black"/>
                </a:solidFill>
                <a:latin typeface="微軟正黑體" panose="020B0604030504040204" pitchFamily="34" charset="-120"/>
                <a:ea typeface="微軟正黑體" panose="020B0604030504040204" pitchFamily="34" charset="-120"/>
              </a:rPr>
              <a:t>, 2004)</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該方法是向參與者提供一個調查性的問題。</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在主要任務進行中，當參與者確認自己在能負荷的情況下，接收這個問題，並提供回答</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例如：參與者選擇何時回電話，並回答問題</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接受調查性問題的等待時間反應了工作量（較長的等待時間代表主要任務在那個時間點的對於參與者的要求很高）</a:t>
            </a:r>
          </a:p>
        </p:txBody>
      </p:sp>
    </p:spTree>
    <p:extLst>
      <p:ext uri="{BB962C8B-B14F-4D97-AF65-F5344CB8AC3E}">
        <p14:creationId xmlns:p14="http://schemas.microsoft.com/office/powerpoint/2010/main" val="700920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圓角 2">
            <a:extLst>
              <a:ext uri="{FF2B5EF4-FFF2-40B4-BE49-F238E27FC236}">
                <a16:creationId xmlns:a16="http://schemas.microsoft.com/office/drawing/2014/main" id="{07D00CD5-ADC6-4984-99F5-620CDF6CA96B}"/>
              </a:ext>
            </a:extLst>
          </p:cNvPr>
          <p:cNvSpPr/>
          <p:nvPr/>
        </p:nvSpPr>
        <p:spPr>
          <a:xfrm>
            <a:off x="424484" y="4643174"/>
            <a:ext cx="11343031" cy="2047558"/>
          </a:xfrm>
          <a:prstGeom prst="roundRect">
            <a:avLst/>
          </a:prstGeom>
          <a:solidFill>
            <a:srgbClr val="F5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627017" y="561703"/>
            <a:ext cx="3405099" cy="830997"/>
          </a:xfrm>
          <a:prstGeom prst="rect">
            <a:avLst/>
          </a:prstGeom>
          <a:noFill/>
        </p:spPr>
        <p:txBody>
          <a:bodyPr wrap="non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Conclusion</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D41FA300-584A-4FF8-9852-38E519B53F51}"/>
              </a:ext>
            </a:extLst>
          </p:cNvPr>
          <p:cNvSpPr/>
          <p:nvPr/>
        </p:nvSpPr>
        <p:spPr>
          <a:xfrm>
            <a:off x="74822" y="1371025"/>
            <a:ext cx="11471944"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此研究主要目的是評估危險感知的預測元素是否可以在一系列實驗中區分經驗豐富駕駛員和新手駕駛員。</a:t>
            </a:r>
            <a:endParaRPr lang="zh-TW" altLang="en-US" sz="2800" b="1" dirty="0">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9B0E73AA-0B6E-4658-99CF-924997D407E3}"/>
              </a:ext>
            </a:extLst>
          </p:cNvPr>
          <p:cNvSpPr/>
          <p:nvPr/>
        </p:nvSpPr>
        <p:spPr>
          <a:xfrm>
            <a:off x="794877" y="4850139"/>
            <a:ext cx="10751889" cy="1815882"/>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此研究中將一般傳統的危險感知測量中的反應時間分開，僅關注危害感知的預測因素</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使用這種預測方法，所有三個實驗均已成功地區分了新手和經驗豐富的駕駛員。</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F25CD961-7512-4DDB-9F60-28C60F13B1D2}"/>
              </a:ext>
            </a:extLst>
          </p:cNvPr>
          <p:cNvSpPr/>
          <p:nvPr/>
        </p:nvSpPr>
        <p:spPr>
          <a:xfrm>
            <a:off x="0" y="2396405"/>
            <a:ext cx="11471944" cy="2246769"/>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之前在一般傳統的危險感知測量（主要是反應時間測量值）中，產生了一些混和的結果，一些研究中無法識別出駕駛員經驗間的差異</a:t>
            </a:r>
            <a:r>
              <a:rPr lang="en-US" altLang="zh-TW" sz="2800" b="1" dirty="0">
                <a:solidFill>
                  <a:prstClr val="black"/>
                </a:solidFill>
                <a:latin typeface="微軟正黑體" panose="020B0604030504040204" pitchFamily="34" charset="-120"/>
                <a:ea typeface="微軟正黑體" panose="020B0604030504040204" pitchFamily="34" charset="-120"/>
              </a:rPr>
              <a:t>(e.g. Chapman and Underwood, 1998, </a:t>
            </a: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1999, </a:t>
            </a: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2002, </a:t>
            </a:r>
            <a:r>
              <a:rPr lang="en-US" altLang="zh-TW" sz="2800" b="1" dirty="0" err="1">
                <a:solidFill>
                  <a:prstClr val="black"/>
                </a:solidFill>
                <a:latin typeface="微軟正黑體" panose="020B0604030504040204" pitchFamily="34" charset="-120"/>
                <a:ea typeface="微軟正黑體" panose="020B0604030504040204" pitchFamily="34" charset="-120"/>
              </a:rPr>
              <a:t>Sagberg</a:t>
            </a:r>
            <a:r>
              <a:rPr lang="en-US" altLang="zh-TW" sz="2800" b="1" dirty="0">
                <a:solidFill>
                  <a:prstClr val="black"/>
                </a:solidFill>
                <a:latin typeface="微軟正黑體" panose="020B0604030504040204" pitchFamily="34" charset="-120"/>
                <a:ea typeface="微軟正黑體" panose="020B0604030504040204" pitchFamily="34" charset="-120"/>
              </a:rPr>
              <a:t> and </a:t>
            </a:r>
            <a:r>
              <a:rPr lang="en-US" altLang="zh-TW" sz="2800" b="1" dirty="0" err="1">
                <a:solidFill>
                  <a:prstClr val="black"/>
                </a:solidFill>
                <a:latin typeface="微軟正黑體" panose="020B0604030504040204" pitchFamily="34" charset="-120"/>
                <a:ea typeface="微軟正黑體" panose="020B0604030504040204" pitchFamily="34" charset="-120"/>
              </a:rPr>
              <a:t>Bjørnskau</a:t>
            </a:r>
            <a:r>
              <a:rPr lang="en-US" altLang="zh-TW" sz="2800" b="1" dirty="0">
                <a:solidFill>
                  <a:prstClr val="black"/>
                </a:solidFill>
                <a:latin typeface="微軟正黑體" panose="020B0604030504040204" pitchFamily="34" charset="-120"/>
                <a:ea typeface="微軟正黑體" panose="020B0604030504040204" pitchFamily="34" charset="-120"/>
              </a:rPr>
              <a:t>, 2006, </a:t>
            </a:r>
            <a:r>
              <a:rPr lang="en-US" altLang="zh-TW" sz="2800" b="1" dirty="0" err="1">
                <a:solidFill>
                  <a:prstClr val="black"/>
                </a:solidFill>
                <a:latin typeface="微軟正黑體" panose="020B0604030504040204" pitchFamily="34" charset="-120"/>
                <a:ea typeface="微軟正黑體" panose="020B0604030504040204" pitchFamily="34" charset="-120"/>
              </a:rPr>
              <a:t>Borowsky</a:t>
            </a:r>
            <a:r>
              <a:rPr lang="en-US" altLang="zh-TW" sz="2800" b="1" dirty="0">
                <a:solidFill>
                  <a:prstClr val="black"/>
                </a:solidFill>
                <a:latin typeface="微軟正黑體" panose="020B0604030504040204" pitchFamily="34" charset="-120"/>
                <a:ea typeface="微軟正黑體" panose="020B0604030504040204" pitchFamily="34" charset="-120"/>
              </a:rPr>
              <a:t> et al., 2010, Underwood et al., 2013)</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20733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圓角 2">
            <a:extLst>
              <a:ext uri="{FF2B5EF4-FFF2-40B4-BE49-F238E27FC236}">
                <a16:creationId xmlns:a16="http://schemas.microsoft.com/office/drawing/2014/main" id="{07D00CD5-ADC6-4984-99F5-620CDF6CA96B}"/>
              </a:ext>
            </a:extLst>
          </p:cNvPr>
          <p:cNvSpPr/>
          <p:nvPr/>
        </p:nvSpPr>
        <p:spPr>
          <a:xfrm>
            <a:off x="360028" y="2877734"/>
            <a:ext cx="11471944" cy="2296432"/>
          </a:xfrm>
          <a:prstGeom prst="roundRect">
            <a:avLst/>
          </a:prstGeom>
          <a:solidFill>
            <a:srgbClr val="F5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627017" y="561703"/>
            <a:ext cx="3405099" cy="830997"/>
          </a:xfrm>
          <a:prstGeom prst="rect">
            <a:avLst/>
          </a:prstGeom>
          <a:noFill/>
        </p:spPr>
        <p:txBody>
          <a:bodyPr wrap="non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Conclusion</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F25CD961-7512-4DDB-9F60-28C60F13B1D2}"/>
              </a:ext>
            </a:extLst>
          </p:cNvPr>
          <p:cNvSpPr/>
          <p:nvPr/>
        </p:nvSpPr>
        <p:spPr>
          <a:xfrm>
            <a:off x="424484" y="3109410"/>
            <a:ext cx="11471944"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除了為危險感知的理論基礎提供訊息外，研究結果還提出了有關危險感知測試的實用問題。</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研究文獻中並未考慮危險感知測試影片的長度。實驗</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的結果表明，影片長度可能會對經驗不足的駕駛員在預測危險方面產生重大影響。</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399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200722" y="1392700"/>
            <a:ext cx="11991277"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在所有這些方法中，</a:t>
            </a:r>
            <a:r>
              <a:rPr lang="en-US" altLang="zh-TW" sz="2800" b="1" dirty="0">
                <a:solidFill>
                  <a:prstClr val="black"/>
                </a:solidFill>
                <a:latin typeface="微軟正黑體" panose="020B0604030504040204" pitchFamily="34" charset="-120"/>
                <a:ea typeface="微軟正黑體" panose="020B0604030504040204" pitchFamily="34" charset="-120"/>
              </a:rPr>
              <a:t>SAGAT</a:t>
            </a:r>
            <a:r>
              <a:rPr lang="zh-TW" altLang="en-US" sz="2800" b="1" dirty="0">
                <a:solidFill>
                  <a:prstClr val="black"/>
                </a:solidFill>
                <a:latin typeface="微軟正黑體" panose="020B0604030504040204" pitchFamily="34" charset="-120"/>
                <a:ea typeface="微軟正黑體" panose="020B0604030504040204" pitchFamily="34" charset="-120"/>
              </a:rPr>
              <a:t>似乎最適合用來研究危害感知中的預測行為。</a:t>
            </a:r>
            <a:endParaRPr lang="en-US" altLang="zh-TW" sz="2800" b="1" dirty="0">
              <a:solidFill>
                <a:prstClr val="black"/>
              </a:solidFill>
              <a:latin typeface="微軟正黑體" panose="020B0604030504040204" pitchFamily="34" charset="-120"/>
              <a:ea typeface="微軟正黑體" panose="020B0604030504040204" pitchFamily="34" charset="-120"/>
            </a:endParaRPr>
          </a:p>
          <a:p>
            <a:r>
              <a:rPr lang="zh-TW" altLang="en-US" sz="2800" b="1" dirty="0">
                <a:solidFill>
                  <a:prstClr val="black"/>
                </a:solidFill>
                <a:latin typeface="微軟正黑體" panose="020B0604030504040204" pitchFamily="34" charset="-120"/>
                <a:ea typeface="微軟正黑體" panose="020B0604030504040204" pitchFamily="34" charset="-120"/>
              </a:rPr>
              <a:t>重要的是“接下來會發生什麼？” ，而不是將影片在危險之前停止。</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區別有無經驗駕駛員的因素是當影片結束時，駕駛員擁有訊息間的數量和適當性。</a:t>
            </a:r>
          </a:p>
        </p:txBody>
      </p:sp>
      <p:sp>
        <p:nvSpPr>
          <p:cNvPr id="2" name="矩形 1">
            <a:extLst>
              <a:ext uri="{FF2B5EF4-FFF2-40B4-BE49-F238E27FC236}">
                <a16:creationId xmlns:a16="http://schemas.microsoft.com/office/drawing/2014/main" id="{F88D1F0E-B46A-4EC0-AAD6-03785D56BAC9}"/>
              </a:ext>
            </a:extLst>
          </p:cNvPr>
          <p:cNvSpPr/>
          <p:nvPr/>
        </p:nvSpPr>
        <p:spPr>
          <a:xfrm>
            <a:off x="200722" y="3398517"/>
            <a:ext cx="11797990" cy="1384995"/>
          </a:xfrm>
          <a:prstGeom prst="rect">
            <a:avLst/>
          </a:prstGeom>
        </p:spPr>
        <p:txBody>
          <a:bodyPr wrap="square">
            <a:spAutoFit/>
          </a:bodyPr>
          <a:lstStyle/>
          <a:p>
            <a:pPr marL="457200" indent="-457200">
              <a:buFont typeface="Arial" panose="020B0604020202020204" pitchFamily="34" charset="0"/>
              <a:buChar char="•"/>
            </a:pPr>
            <a:r>
              <a:rPr lang="en-US" altLang="zh-TW" sz="2800" b="1" dirty="0" err="1">
                <a:solidFill>
                  <a:prstClr val="black"/>
                </a:solidFill>
                <a:latin typeface="微軟正黑體" panose="020B0604030504040204" pitchFamily="34" charset="-120"/>
                <a:ea typeface="微軟正黑體" panose="020B0604030504040204" pitchFamily="34" charset="-120"/>
              </a:rPr>
              <a:t>Durso</a:t>
            </a:r>
            <a:r>
              <a:rPr lang="en-US" altLang="zh-TW" sz="2800" b="1" dirty="0">
                <a:solidFill>
                  <a:prstClr val="black"/>
                </a:solidFill>
                <a:latin typeface="微軟正黑體" panose="020B0604030504040204" pitchFamily="34" charset="-120"/>
                <a:ea typeface="微軟正黑體" panose="020B0604030504040204" pitchFamily="34" charset="-120"/>
              </a:rPr>
              <a:t> et al. (2006)</a:t>
            </a:r>
            <a:r>
              <a:rPr lang="zh-TW" altLang="en-US" sz="2800" b="1" dirty="0">
                <a:solidFill>
                  <a:prstClr val="black"/>
                </a:solidFill>
                <a:latin typeface="微軟正黑體" panose="020B0604030504040204" pitchFamily="34" charset="-120"/>
                <a:ea typeface="微軟正黑體" panose="020B0604030504040204" pitchFamily="34" charset="-120"/>
              </a:rPr>
              <a:t>說暫停的影片，對於記憶具有破壞性，但此研究的測驗與</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Durso</a:t>
            </a:r>
            <a:r>
              <a:rPr lang="en-US" altLang="zh-TW" sz="2800" b="1" dirty="0">
                <a:solidFill>
                  <a:prstClr val="black"/>
                </a:solidFill>
                <a:latin typeface="微軟正黑體" panose="020B0604030504040204" pitchFamily="34" charset="-120"/>
                <a:ea typeface="微軟正黑體" panose="020B0604030504040204" pitchFamily="34" charset="-120"/>
              </a:rPr>
              <a:t> et al. </a:t>
            </a:r>
            <a:r>
              <a:rPr lang="zh-TW" altLang="en-US" sz="2800" b="1" dirty="0">
                <a:solidFill>
                  <a:prstClr val="black"/>
                </a:solidFill>
                <a:latin typeface="微軟正黑體" panose="020B0604030504040204" pitchFamily="34" charset="-120"/>
                <a:ea typeface="微軟正黑體" panose="020B0604030504040204" pitchFamily="34" charset="-120"/>
              </a:rPr>
              <a:t>的</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任務不同，不會將影片持續數小時，也較不複雜。</a:t>
            </a:r>
          </a:p>
        </p:txBody>
      </p:sp>
    </p:spTree>
    <p:extLst>
      <p:ext uri="{BB962C8B-B14F-4D97-AF65-F5344CB8AC3E}">
        <p14:creationId xmlns:p14="http://schemas.microsoft.com/office/powerpoint/2010/main" val="163284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03831" y="3018577"/>
            <a:ext cx="11600409" cy="2246769"/>
          </a:xfrm>
          <a:prstGeom prst="rect">
            <a:avLst/>
          </a:prstGeom>
        </p:spPr>
        <p:txBody>
          <a:bodyPr wrap="square">
            <a:spAutoFit/>
          </a:bodyPr>
          <a:lstStyle/>
          <a:p>
            <a:pPr marL="457200" lvl="0" indent="-457200">
              <a:buFont typeface="Arial" panose="020B0604020202020204" pitchFamily="34" charset="0"/>
              <a:buChar char="•"/>
            </a:pPr>
            <a:r>
              <a:rPr lang="zh-TW" altLang="en-US" sz="2800" b="1">
                <a:solidFill>
                  <a:prstClr val="black"/>
                </a:solidFill>
                <a:latin typeface="微軟正黑體" panose="020B0604030504040204" pitchFamily="34" charset="-120"/>
                <a:ea typeface="微軟正黑體" panose="020B0604030504040204" pitchFamily="34" charset="-120"/>
              </a:rPr>
              <a:t>其他研究人員也注意到了危害處理的這種多面性。</a:t>
            </a:r>
            <a:r>
              <a:rPr lang="en-US" altLang="zh-TW" sz="2800" b="1">
                <a:solidFill>
                  <a:prstClr val="black"/>
                </a:solidFill>
                <a:latin typeface="微軟正黑體" panose="020B0604030504040204" pitchFamily="34" charset="-120"/>
                <a:ea typeface="微軟正黑體" panose="020B0604030504040204" pitchFamily="34" charset="-120"/>
              </a:rPr>
              <a:t>Borowsky</a:t>
            </a:r>
            <a:r>
              <a:rPr lang="zh-TW" altLang="en-US" sz="2800" b="1">
                <a:solidFill>
                  <a:prstClr val="black"/>
                </a:solidFill>
                <a:latin typeface="微軟正黑體" panose="020B0604030504040204" pitchFamily="34" charset="-120"/>
                <a:ea typeface="微軟正黑體" panose="020B0604030504040204" pitchFamily="34" charset="-120"/>
              </a:rPr>
              <a:t>和</a:t>
            </a:r>
            <a:r>
              <a:rPr lang="en-US" altLang="zh-TW" sz="2800" b="1">
                <a:solidFill>
                  <a:prstClr val="black"/>
                </a:solidFill>
                <a:latin typeface="微軟正黑體" panose="020B0604030504040204" pitchFamily="34" charset="-120"/>
                <a:ea typeface="微軟正黑體" panose="020B0604030504040204" pitchFamily="34" charset="-120"/>
              </a:rPr>
              <a:t>Oron-Gilad</a:t>
            </a:r>
            <a:r>
              <a:rPr lang="zh-TW" altLang="en-US" sz="2800" b="1">
                <a:solidFill>
                  <a:prstClr val="black"/>
                </a:solidFill>
                <a:latin typeface="微軟正黑體" panose="020B0604030504040204" pitchFamily="34" charset="-120"/>
                <a:ea typeface="微軟正黑體" panose="020B0604030504040204" pitchFamily="34" charset="-120"/>
              </a:rPr>
              <a:t>（</a:t>
            </a:r>
            <a:r>
              <a:rPr lang="en-US" altLang="zh-TW" sz="2800" b="1">
                <a:solidFill>
                  <a:prstClr val="black"/>
                </a:solidFill>
                <a:latin typeface="微軟正黑體" panose="020B0604030504040204" pitchFamily="34" charset="-120"/>
                <a:ea typeface="微軟正黑體" panose="020B0604030504040204" pitchFamily="34" charset="-120"/>
              </a:rPr>
              <a:t>2013</a:t>
            </a:r>
            <a:r>
              <a:rPr lang="zh-TW" altLang="en-US" sz="2800" b="1">
                <a:solidFill>
                  <a:prstClr val="black"/>
                </a:solidFill>
                <a:latin typeface="微軟正黑體" panose="020B0604030504040204" pitchFamily="34" charset="-120"/>
                <a:ea typeface="微軟正黑體" panose="020B0604030504040204" pitchFamily="34" charset="-120"/>
              </a:rPr>
              <a:t>）使用了三個單獨的測試（危害感知，危害分類和危害等級）來評估危害處理的不同組成部分。</a:t>
            </a:r>
            <a:endParaRPr lang="en-US" altLang="zh-TW" sz="2800" b="1">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a:solidFill>
                  <a:prstClr val="black"/>
                </a:solidFill>
                <a:latin typeface="微軟正黑體" panose="020B0604030504040204" pitchFamily="34" charset="-120"/>
                <a:ea typeface="微軟正黑體" panose="020B0604030504040204" pitchFamily="34" charset="-120"/>
              </a:rPr>
              <a:t>危害感知中，關於可能發生碰撞的危險程度，可以在駕駛者的危害評分和危害分類當中得知。</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410152" y="1392700"/>
            <a:ext cx="11371695"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發現、理解、評估和反應都是與道路上危險互動的各個獨立面向，這進一步受到駕駛策略，謹慎和知覺搜索的影響</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err="1">
                <a:solidFill>
                  <a:prstClr val="black"/>
                </a:solidFill>
                <a:latin typeface="微軟正黑體" panose="020B0604030504040204" pitchFamily="34" charset="-120"/>
                <a:ea typeface="微軟正黑體" panose="020B0604030504040204" pitchFamily="34" charset="-120"/>
              </a:rPr>
              <a:t>Horswill</a:t>
            </a:r>
            <a:r>
              <a:rPr lang="en-US" altLang="zh-TW" sz="2800" b="1" dirty="0">
                <a:solidFill>
                  <a:prstClr val="black"/>
                </a:solidFill>
                <a:latin typeface="微軟正黑體" panose="020B0604030504040204" pitchFamily="34" charset="-120"/>
                <a:ea typeface="微軟正黑體" panose="020B0604030504040204" pitchFamily="34" charset="-120"/>
              </a:rPr>
              <a:t> and McKenna, 2004)</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43BA81C1-ABE0-4EA4-8242-0EA5918DAB7B}"/>
              </a:ext>
            </a:extLst>
          </p:cNvPr>
          <p:cNvSpPr/>
          <p:nvPr/>
        </p:nvSpPr>
        <p:spPr>
          <a:xfrm>
            <a:off x="403832" y="5465300"/>
            <a:ext cx="11378016" cy="1384995"/>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為了確定參與者對於危害的準確性，研究人員建立了</a:t>
            </a:r>
            <a:r>
              <a:rPr lang="en-US" altLang="zh-TW" sz="2800" b="1" dirty="0">
                <a:solidFill>
                  <a:prstClr val="black"/>
                </a:solidFill>
                <a:latin typeface="微軟正黑體" panose="020B0604030504040204" pitchFamily="34" charset="-120"/>
                <a:ea typeface="微軟正黑體" panose="020B0604030504040204" pitchFamily="34" charset="-120"/>
              </a:rPr>
              <a:t>HP</a:t>
            </a:r>
            <a:r>
              <a:rPr lang="zh-TW" altLang="en-US" sz="2800" b="1" dirty="0">
                <a:solidFill>
                  <a:prstClr val="black"/>
                </a:solidFill>
                <a:latin typeface="微軟正黑體" panose="020B0604030504040204" pitchFamily="34" charset="-120"/>
                <a:ea typeface="微軟正黑體" panose="020B0604030504040204" pitchFamily="34" charset="-120"/>
              </a:rPr>
              <a:t>測試版本，其中包括使用滑鼠游標或觸摸螢幕對準確性進行測量的方式，以便對危險進行定位</a:t>
            </a:r>
            <a:r>
              <a:rPr lang="en-US" altLang="zh-TW" sz="2800" b="1" dirty="0">
                <a:solidFill>
                  <a:prstClr val="black"/>
                </a:solidFill>
                <a:latin typeface="微軟正黑體" panose="020B0604030504040204" pitchFamily="34" charset="-120"/>
                <a:ea typeface="微軟正黑體" panose="020B0604030504040204" pitchFamily="34" charset="-120"/>
              </a:rPr>
              <a:t>(e.g. </a:t>
            </a:r>
            <a:r>
              <a:rPr lang="en-US" altLang="zh-TW" sz="2800" b="1" dirty="0" err="1">
                <a:solidFill>
                  <a:prstClr val="black"/>
                </a:solidFill>
                <a:latin typeface="微軟正黑體" panose="020B0604030504040204" pitchFamily="34" charset="-120"/>
                <a:ea typeface="微軟正黑體" panose="020B0604030504040204" pitchFamily="34" charset="-120"/>
              </a:rPr>
              <a:t>Wetton</a:t>
            </a:r>
            <a:r>
              <a:rPr lang="en-US" altLang="zh-TW" sz="2800" b="1" dirty="0">
                <a:solidFill>
                  <a:prstClr val="black"/>
                </a:solidFill>
                <a:latin typeface="微軟正黑體" panose="020B0604030504040204" pitchFamily="34" charset="-120"/>
                <a:ea typeface="微軟正黑體" panose="020B0604030504040204" pitchFamily="34" charset="-120"/>
              </a:rPr>
              <a:t> et al., 2010, </a:t>
            </a:r>
            <a:r>
              <a:rPr lang="en-US" altLang="zh-TW" sz="2800" b="1" dirty="0" err="1">
                <a:solidFill>
                  <a:prstClr val="black"/>
                </a:solidFill>
                <a:latin typeface="微軟正黑體" panose="020B0604030504040204" pitchFamily="34" charset="-120"/>
                <a:ea typeface="微軟正黑體" panose="020B0604030504040204" pitchFamily="34" charset="-120"/>
              </a:rPr>
              <a:t>Wetton</a:t>
            </a:r>
            <a:r>
              <a:rPr lang="en-US" altLang="zh-TW" sz="2800" b="1" dirty="0">
                <a:solidFill>
                  <a:prstClr val="black"/>
                </a:solidFill>
                <a:latin typeface="微軟正黑體" panose="020B0604030504040204" pitchFamily="34" charset="-120"/>
                <a:ea typeface="微軟正黑體" panose="020B0604030504040204" pitchFamily="34" charset="-120"/>
              </a:rPr>
              <a:t> et al., 2011)</a:t>
            </a:r>
          </a:p>
        </p:txBody>
      </p:sp>
    </p:spTree>
    <p:extLst>
      <p:ext uri="{BB962C8B-B14F-4D97-AF65-F5344CB8AC3E}">
        <p14:creationId xmlns:p14="http://schemas.microsoft.com/office/powerpoint/2010/main" val="341844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A1CB2B06-B02A-4007-8D79-808DAC6E60FC}"/>
              </a:ext>
            </a:extLst>
          </p:cNvPr>
          <p:cNvSpPr/>
          <p:nvPr/>
        </p:nvSpPr>
        <p:spPr>
          <a:xfrm>
            <a:off x="410152" y="1392700"/>
            <a:ext cx="11371695" cy="2677656"/>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對於駕駛員危害感知的判斷測試中，危險的預測、危險處理的速度以及感受到的危險程度，都是能有效區別安全和不安全駕駛員的因素，但使用危害感知影片的研究仍然是複雜的，有些研究中仍無法區分出駕駛員種類</a:t>
            </a:r>
            <a:r>
              <a:rPr lang="en-US" altLang="zh-TW" sz="2800" b="1" dirty="0">
                <a:solidFill>
                  <a:prstClr val="black"/>
                </a:solidFill>
                <a:latin typeface="微軟正黑體" panose="020B0604030504040204" pitchFamily="34" charset="-120"/>
                <a:ea typeface="微軟正黑體" panose="020B0604030504040204" pitchFamily="34" charset="-120"/>
              </a:rPr>
              <a:t>(Chapman and Underwood, 1998, </a:t>
            </a:r>
            <a:r>
              <a:rPr lang="en-US" altLang="zh-TW" sz="2800" b="1" dirty="0" err="1">
                <a:solidFill>
                  <a:prstClr val="black"/>
                </a:solidFill>
                <a:latin typeface="微軟正黑體" panose="020B0604030504040204" pitchFamily="34" charset="-120"/>
                <a:ea typeface="微軟正黑體" panose="020B0604030504040204" pitchFamily="34" charset="-120"/>
              </a:rPr>
              <a:t>Sagberg</a:t>
            </a:r>
            <a:r>
              <a:rPr lang="en-US" altLang="zh-TW" sz="2800" b="1" dirty="0">
                <a:solidFill>
                  <a:prstClr val="black"/>
                </a:solidFill>
                <a:latin typeface="微軟正黑體" panose="020B0604030504040204" pitchFamily="34" charset="-120"/>
                <a:ea typeface="微軟正黑體" panose="020B0604030504040204" pitchFamily="34" charset="-120"/>
              </a:rPr>
              <a:t> and </a:t>
            </a:r>
            <a:r>
              <a:rPr lang="en-US" altLang="zh-TW" sz="2800" b="1" dirty="0" err="1">
                <a:solidFill>
                  <a:prstClr val="black"/>
                </a:solidFill>
                <a:latin typeface="微軟正黑體" panose="020B0604030504040204" pitchFamily="34" charset="-120"/>
                <a:ea typeface="微軟正黑體" panose="020B0604030504040204" pitchFamily="34" charset="-120"/>
              </a:rPr>
              <a:t>Bjørnskau</a:t>
            </a:r>
            <a:r>
              <a:rPr lang="en-US" altLang="zh-TW" sz="2800" b="1" dirty="0">
                <a:solidFill>
                  <a:prstClr val="black"/>
                </a:solidFill>
                <a:latin typeface="微軟正黑體" panose="020B0604030504040204" pitchFamily="34" charset="-120"/>
                <a:ea typeface="微軟正黑體" panose="020B0604030504040204" pitchFamily="34" charset="-120"/>
              </a:rPr>
              <a:t>, 2006, </a:t>
            </a:r>
            <a:r>
              <a:rPr lang="en-US" altLang="zh-TW" sz="2800" b="1" dirty="0" err="1">
                <a:solidFill>
                  <a:prstClr val="black"/>
                </a:solidFill>
                <a:latin typeface="微軟正黑體" panose="020B0604030504040204" pitchFamily="34" charset="-120"/>
                <a:ea typeface="微軟正黑體" panose="020B0604030504040204" pitchFamily="34" charset="-120"/>
              </a:rPr>
              <a:t>Borowsky</a:t>
            </a:r>
            <a:r>
              <a:rPr lang="en-US" altLang="zh-TW" sz="2800" b="1" dirty="0">
                <a:solidFill>
                  <a:prstClr val="black"/>
                </a:solidFill>
                <a:latin typeface="微軟正黑體" panose="020B0604030504040204" pitchFamily="34" charset="-120"/>
                <a:ea typeface="微軟正黑體" panose="020B0604030504040204" pitchFamily="34" charset="-120"/>
              </a:rPr>
              <a:t> et al., 2010, Underwood et al., 2013)</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5B67DAA7-3555-4EC5-B889-FC25B90E6C90}"/>
              </a:ext>
            </a:extLst>
          </p:cNvPr>
          <p:cNvSpPr/>
          <p:nvPr/>
        </p:nvSpPr>
        <p:spPr>
          <a:xfrm>
            <a:off x="410152" y="4126472"/>
            <a:ext cx="11354053" cy="1384995"/>
          </a:xfrm>
          <a:prstGeom prst="rect">
            <a:avLst/>
          </a:prstGeom>
        </p:spPr>
        <p:txBody>
          <a:bodyPr wrap="square">
            <a:spAutoFit/>
          </a:bodyPr>
          <a:lstStyle/>
          <a:p>
            <a:pPr marL="457200" lvl="0" indent="-457200">
              <a:buFont typeface="Arial" panose="020B0604020202020204" pitchFamily="34" charset="0"/>
              <a:buChar char="•"/>
            </a:pP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(2012)</a:t>
            </a:r>
            <a:r>
              <a:rPr lang="zh-TW" altLang="en-US" sz="2800" b="1" dirty="0">
                <a:solidFill>
                  <a:prstClr val="black"/>
                </a:solidFill>
                <a:latin typeface="微軟正黑體" panose="020B0604030504040204" pitchFamily="34" charset="-120"/>
                <a:ea typeface="微軟正黑體" panose="020B0604030504040204" pitchFamily="34" charset="-120"/>
              </a:rPr>
              <a:t>將駕駛員視覺接近危害區域的訊息，視為危害前兆，並發現有經驗的駕駛員比新手駕駛員更有可能注視這些區域，使用這些前兆來預測危險的可能性。</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圓角 10">
            <a:extLst>
              <a:ext uri="{FF2B5EF4-FFF2-40B4-BE49-F238E27FC236}">
                <a16:creationId xmlns:a16="http://schemas.microsoft.com/office/drawing/2014/main" id="{417988FE-F92C-4A57-AD10-E203E914E327}"/>
              </a:ext>
            </a:extLst>
          </p:cNvPr>
          <p:cNvSpPr/>
          <p:nvPr/>
        </p:nvSpPr>
        <p:spPr>
          <a:xfrm>
            <a:off x="858450" y="5465300"/>
            <a:ext cx="10457456" cy="1384995"/>
          </a:xfrm>
          <a:prstGeom prst="roundRect">
            <a:avLst/>
          </a:prstGeom>
          <a:noFill/>
          <a:ln w="57150">
            <a:solidFill>
              <a:srgbClr val="F5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情境意識</a:t>
            </a:r>
            <a:r>
              <a:rPr lang="en-US" altLang="zh-TW" sz="2800" b="1" dirty="0">
                <a:solidFill>
                  <a:prstClr val="black"/>
                </a:solidFill>
                <a:latin typeface="微軟正黑體" panose="020B0604030504040204" pitchFamily="34" charset="-120"/>
                <a:ea typeface="微軟正黑體" panose="020B0604030504040204" pitchFamily="34" charset="-120"/>
              </a:rPr>
              <a:t>(SA)</a:t>
            </a:r>
            <a:r>
              <a:rPr lang="zh-TW" altLang="en-US" sz="2800" b="1" dirty="0">
                <a:solidFill>
                  <a:prstClr val="black"/>
                </a:solidFill>
                <a:latin typeface="微軟正黑體" panose="020B0604030504040204" pitchFamily="34" charset="-120"/>
                <a:ea typeface="微軟正黑體" panose="020B0604030504040204" pitchFamily="34" charset="-120"/>
              </a:rPr>
              <a:t>的理論架構適用於危害感知領域，以便將預測分開成一個行為結果。</a:t>
            </a:r>
          </a:p>
        </p:txBody>
      </p:sp>
    </p:spTree>
    <p:extLst>
      <p:ext uri="{BB962C8B-B14F-4D97-AF65-F5344CB8AC3E}">
        <p14:creationId xmlns:p14="http://schemas.microsoft.com/office/powerpoint/2010/main" val="292021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8" name="圓角矩形 1">
            <a:extLst>
              <a:ext uri="{FF2B5EF4-FFF2-40B4-BE49-F238E27FC236}">
                <a16:creationId xmlns:a16="http://schemas.microsoft.com/office/drawing/2014/main" id="{652EA91D-9E7D-4D02-9603-3B73182BB39A}"/>
              </a:ext>
            </a:extLst>
          </p:cNvPr>
          <p:cNvSpPr/>
          <p:nvPr/>
        </p:nvSpPr>
        <p:spPr>
          <a:xfrm>
            <a:off x="210931" y="1392700"/>
            <a:ext cx="11770140" cy="4227675"/>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a:extLst>
              <a:ext uri="{FF2B5EF4-FFF2-40B4-BE49-F238E27FC236}">
                <a16:creationId xmlns:a16="http://schemas.microsoft.com/office/drawing/2014/main" id="{5B67DAA7-3555-4EC5-B889-FC25B90E6C90}"/>
              </a:ext>
            </a:extLst>
          </p:cNvPr>
          <p:cNvSpPr/>
          <p:nvPr/>
        </p:nvSpPr>
        <p:spPr>
          <a:xfrm>
            <a:off x="401445" y="1570959"/>
            <a:ext cx="11579626" cy="3970318"/>
          </a:xfrm>
          <a:prstGeom prst="rect">
            <a:avLst/>
          </a:prstGeom>
        </p:spPr>
        <p:txBody>
          <a:bodyPr wrap="square">
            <a:spAutoFit/>
          </a:bodyPr>
          <a:lstStyle/>
          <a:p>
            <a:pPr lvl="0"/>
            <a:r>
              <a:rPr lang="zh-TW" altLang="en-US" sz="2800" b="1" dirty="0">
                <a:solidFill>
                  <a:prstClr val="black"/>
                </a:solidFill>
                <a:latin typeface="微軟正黑體" panose="020B0604030504040204" pitchFamily="34" charset="-120"/>
                <a:ea typeface="微軟正黑體" panose="020B0604030504040204" pitchFamily="34" charset="-120"/>
              </a:rPr>
              <a:t>研究目的：</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lvl="0"/>
            <a:r>
              <a:rPr lang="zh-TW" altLang="en-US" sz="2800" b="1" dirty="0">
                <a:solidFill>
                  <a:prstClr val="black"/>
                </a:solidFill>
                <a:latin typeface="微軟正黑體" panose="020B0604030504040204" pitchFamily="34" charset="-120"/>
                <a:ea typeface="微軟正黑體" panose="020B0604030504040204" pitchFamily="34" charset="-120"/>
              </a:rPr>
              <a:t>透過預測即將發生危害的能力，來區分新手駕駛員和經驗豐富駕駛員。</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lvl="0"/>
            <a:r>
              <a:rPr lang="zh-TW" altLang="en-US" sz="2800" b="1" dirty="0">
                <a:solidFill>
                  <a:prstClr val="black"/>
                </a:solidFill>
                <a:latin typeface="微軟正黑體" panose="020B0604030504040204" pitchFamily="34" charset="-120"/>
                <a:ea typeface="微軟正黑體" panose="020B0604030504040204" pitchFamily="34" charset="-120"/>
              </a:rPr>
              <a:t>此研究也特別關注以下</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點：</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AutoNum type="arabicPeriod"/>
            </a:pP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持續危害感知中的努力性</a:t>
            </a:r>
            <a:r>
              <a:rPr lang="zh-TW" altLang="en-US" sz="2800" b="1" dirty="0">
                <a:solidFill>
                  <a:prstClr val="black"/>
                </a:solidFill>
                <a:latin typeface="微軟正黑體" panose="020B0604030504040204" pitchFamily="34" charset="-120"/>
                <a:ea typeface="微軟正黑體" panose="020B0604030504040204" pitchFamily="34" charset="-120"/>
              </a:rPr>
              <a:t>：較長的影片片段需要更多持續的關注，這對於新手和經驗豐富的駕駛員有不同的影響。</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AutoNum type="arabicPeriod"/>
            </a:pP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操作黑屏時間點</a:t>
            </a:r>
            <a:r>
              <a:rPr lang="zh-TW" altLang="en-US" sz="2800" b="1" dirty="0">
                <a:solidFill>
                  <a:prstClr val="black"/>
                </a:solidFill>
                <a:latin typeface="微軟正黑體" panose="020B0604030504040204" pitchFamily="34" charset="-120"/>
                <a:ea typeface="微軟正黑體" panose="020B0604030504040204" pitchFamily="34" charset="-120"/>
              </a:rPr>
              <a:t>：離危險的不同距離下暫停影片對於駕駛員的的影響</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514350" lvl="0" indent="-514350">
              <a:buAutoNum type="arabicPeriod"/>
            </a:pP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調查危險前兆與危險之間的關係</a:t>
            </a:r>
            <a:r>
              <a:rPr lang="zh-TW" altLang="en-US" sz="2800" b="1" dirty="0">
                <a:solidFill>
                  <a:prstClr val="black"/>
                </a:solidFill>
                <a:latin typeface="微軟正黑體" panose="020B0604030504040204" pitchFamily="34" charset="-120"/>
                <a:ea typeface="微軟正黑體" panose="020B0604030504040204" pitchFamily="34" charset="-120"/>
              </a:rPr>
              <a:t>：危險事件的性質是否會影響預測準確性（將危險分為</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行為危險</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環境危險</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Crundall</a:t>
            </a:r>
            <a:r>
              <a:rPr lang="en-US" altLang="zh-TW" sz="2800" b="1" dirty="0">
                <a:solidFill>
                  <a:prstClr val="black"/>
                </a:solidFill>
                <a:latin typeface="微軟正黑體" panose="020B0604030504040204" pitchFamily="34" charset="-120"/>
                <a:ea typeface="微軟正黑體" panose="020B0604030504040204" pitchFamily="34" charset="-120"/>
              </a:rPr>
              <a:t> et al., 2012)</a:t>
            </a:r>
          </a:p>
          <a:p>
            <a:pPr lvl="0"/>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679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持續危害感知中的努力性</a:t>
            </a:r>
          </a:p>
        </p:txBody>
      </p:sp>
      <p:sp>
        <p:nvSpPr>
          <p:cNvPr id="18" name="矩形 17"/>
          <p:cNvSpPr/>
          <p:nvPr/>
        </p:nvSpPr>
        <p:spPr>
          <a:xfrm>
            <a:off x="315498" y="1467889"/>
            <a:ext cx="228332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參與者：</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410152" y="2521059"/>
            <a:ext cx="11371695" cy="1815882"/>
          </a:xfrm>
          <a:prstGeom prst="rect">
            <a:avLst/>
          </a:prstGeom>
        </p:spPr>
        <p:txBody>
          <a:bodyPr wrap="square">
            <a:spAutoFit/>
          </a:bodyPr>
          <a:lstStyle/>
          <a:p>
            <a:pPr lvl="0"/>
            <a:r>
              <a:rPr lang="en-US" altLang="zh-TW" sz="2800" b="1" dirty="0">
                <a:solidFill>
                  <a:prstClr val="black"/>
                </a:solidFill>
                <a:latin typeface="微軟正黑體" panose="020B0604030504040204" pitchFamily="34" charset="-120"/>
                <a:ea typeface="微軟正黑體" panose="020B0604030504040204" pitchFamily="34" charset="-120"/>
              </a:rPr>
              <a:t>30</a:t>
            </a:r>
            <a:r>
              <a:rPr lang="zh-TW" altLang="en-US" sz="2800" b="1" dirty="0">
                <a:solidFill>
                  <a:prstClr val="black"/>
                </a:solidFill>
                <a:latin typeface="微軟正黑體" panose="020B0604030504040204" pitchFamily="34" charset="-120"/>
                <a:ea typeface="微軟正黑體" panose="020B0604030504040204" pitchFamily="34" charset="-120"/>
              </a:rPr>
              <a:t>位擁有全部英國駕駛執照的駕駛員</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lvl="0"/>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23</a:t>
            </a:r>
            <a:r>
              <a:rPr lang="zh-TW" altLang="en-US" sz="2800" b="1" dirty="0">
                <a:solidFill>
                  <a:prstClr val="black"/>
                </a:solidFill>
                <a:latin typeface="微軟正黑體" panose="020B0604030504040204" pitchFamily="34" charset="-120"/>
                <a:ea typeface="微軟正黑體" panose="020B0604030504040204" pitchFamily="34" charset="-120"/>
              </a:rPr>
              <a:t>位女性，</a:t>
            </a:r>
            <a:r>
              <a:rPr lang="en-US" altLang="zh-TW" sz="2800" b="1" dirty="0">
                <a:solidFill>
                  <a:prstClr val="black"/>
                </a:solidFill>
                <a:latin typeface="微軟正黑體" panose="020B0604030504040204" pitchFamily="34" charset="-120"/>
                <a:ea typeface="微軟正黑體" panose="020B0604030504040204" pitchFamily="34" charset="-120"/>
              </a:rPr>
              <a:t>7</a:t>
            </a:r>
            <a:r>
              <a:rPr lang="zh-TW" altLang="en-US" sz="2800" b="1" dirty="0">
                <a:solidFill>
                  <a:prstClr val="black"/>
                </a:solidFill>
                <a:latin typeface="微軟正黑體" panose="020B0604030504040204" pitchFamily="34" charset="-120"/>
                <a:ea typeface="微軟正黑體" panose="020B0604030504040204" pitchFamily="34" charset="-120"/>
              </a:rPr>
              <a:t>位男性，平均年齡</a:t>
            </a:r>
            <a:r>
              <a:rPr lang="en-US" altLang="zh-TW" sz="2800" b="1" dirty="0">
                <a:solidFill>
                  <a:prstClr val="black"/>
                </a:solidFill>
                <a:latin typeface="微軟正黑體" panose="020B0604030504040204" pitchFamily="34" charset="-120"/>
                <a:ea typeface="微軟正黑體" panose="020B0604030504040204" pitchFamily="34" charset="-120"/>
              </a:rPr>
              <a:t> 20.8</a:t>
            </a:r>
            <a:r>
              <a:rPr lang="zh-TW" altLang="en-US" sz="2800" b="1" dirty="0">
                <a:solidFill>
                  <a:prstClr val="black"/>
                </a:solidFill>
                <a:latin typeface="微軟正黑體" panose="020B0604030504040204" pitchFamily="34" charset="-120"/>
                <a:ea typeface="微軟正黑體" panose="020B0604030504040204" pitchFamily="34" charset="-120"/>
              </a:rPr>
              <a:t>歲）</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15</a:t>
            </a:r>
            <a:r>
              <a:rPr lang="zh-TW" altLang="en-US" sz="2800" b="1" dirty="0">
                <a:solidFill>
                  <a:prstClr val="black"/>
                </a:solidFill>
                <a:latin typeface="微軟正黑體" panose="020B0604030504040204" pitchFamily="34" charset="-120"/>
                <a:ea typeface="微軟正黑體" panose="020B0604030504040204" pitchFamily="34" charset="-120"/>
              </a:rPr>
              <a:t>位新手駕駛員</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平均駕駛經驗 </a:t>
            </a:r>
            <a:r>
              <a:rPr lang="en-US" altLang="zh-TW" sz="2800" b="1" dirty="0">
                <a:solidFill>
                  <a:prstClr val="black"/>
                </a:solidFill>
                <a:latin typeface="微軟正黑體" panose="020B0604030504040204" pitchFamily="34" charset="-120"/>
                <a:ea typeface="微軟正黑體" panose="020B0604030504040204" pitchFamily="34" charset="-120"/>
              </a:rPr>
              <a:t>=  2.1</a:t>
            </a:r>
            <a:r>
              <a:rPr lang="zh-TW" altLang="en-US" sz="2800" b="1" dirty="0">
                <a:solidFill>
                  <a:prstClr val="black"/>
                </a:solidFill>
                <a:latin typeface="微軟正黑體" panose="020B0604030504040204" pitchFamily="34" charset="-120"/>
                <a:ea typeface="微軟正黑體" panose="020B0604030504040204" pitchFamily="34" charset="-120"/>
              </a:rPr>
              <a:t>年）</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15</a:t>
            </a:r>
            <a:r>
              <a:rPr lang="zh-TW" altLang="en-US" sz="2800" b="1" dirty="0">
                <a:solidFill>
                  <a:prstClr val="black"/>
                </a:solidFill>
                <a:latin typeface="微軟正黑體" panose="020B0604030504040204" pitchFamily="34" charset="-120"/>
                <a:ea typeface="微軟正黑體" panose="020B0604030504040204" pitchFamily="34" charset="-120"/>
              </a:rPr>
              <a:t>位經驗豐富駕駛員</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平均駕駛經驗 </a:t>
            </a:r>
            <a:r>
              <a:rPr lang="en-US" altLang="zh-TW" sz="2800" b="1" dirty="0">
                <a:solidFill>
                  <a:prstClr val="black"/>
                </a:solidFill>
                <a:latin typeface="微軟正黑體" panose="020B0604030504040204" pitchFamily="34" charset="-120"/>
                <a:ea typeface="微軟正黑體" panose="020B0604030504040204" pitchFamily="34" charset="-120"/>
              </a:rPr>
              <a:t>=  3.7</a:t>
            </a:r>
            <a:r>
              <a:rPr lang="zh-TW" altLang="en-US" sz="2800" b="1" dirty="0">
                <a:solidFill>
                  <a:prstClr val="black"/>
                </a:solidFill>
                <a:latin typeface="微軟正黑體" panose="020B0604030504040204" pitchFamily="34" charset="-120"/>
                <a:ea typeface="微軟正黑體" panose="020B0604030504040204" pitchFamily="34" charset="-120"/>
              </a:rPr>
              <a:t>年</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96932837-036F-43EC-9021-A1AE5D3DCA72}"/>
              </a:ext>
            </a:extLst>
          </p:cNvPr>
          <p:cNvSpPr/>
          <p:nvPr/>
        </p:nvSpPr>
        <p:spPr>
          <a:xfrm>
            <a:off x="705386" y="4573224"/>
            <a:ext cx="9473330"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視力矯正後均為正常</a:t>
            </a:r>
          </a:p>
        </p:txBody>
      </p:sp>
    </p:spTree>
    <p:extLst>
      <p:ext uri="{BB962C8B-B14F-4D97-AF65-F5344CB8AC3E}">
        <p14:creationId xmlns:p14="http://schemas.microsoft.com/office/powerpoint/2010/main" val="3362105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 -</a:t>
            </a:r>
            <a:r>
              <a:rPr lang="zh-TW" altLang="en-US" sz="4800" dirty="0">
                <a:solidFill>
                  <a:prstClr val="black"/>
                </a:solidFill>
                <a:latin typeface="微軟正黑體" panose="020B0604030504040204" pitchFamily="34" charset="-120"/>
                <a:ea typeface="微軟正黑體" panose="020B0604030504040204" pitchFamily="34" charset="-120"/>
              </a:rPr>
              <a:t> 持續危害感知中的努力性</a:t>
            </a:r>
          </a:p>
        </p:txBody>
      </p:sp>
      <p:sp>
        <p:nvSpPr>
          <p:cNvPr id="18" name="矩形 17"/>
          <p:cNvSpPr/>
          <p:nvPr/>
        </p:nvSpPr>
        <p:spPr>
          <a:xfrm>
            <a:off x="315498" y="1467889"/>
            <a:ext cx="2283324" cy="523220"/>
          </a:xfrm>
          <a:prstGeom prst="rect">
            <a:avLst/>
          </a:prstGeom>
        </p:spPr>
        <p:txBody>
          <a:bodyPr wrap="square">
            <a:spAutoFit/>
          </a:bodyPr>
          <a:lstStyle/>
          <a:p>
            <a:r>
              <a:rPr lang="en-US" altLang="zh-TW" sz="2800" b="1" dirty="0">
                <a:latin typeface="微軟正黑體" panose="020B0604030504040204" pitchFamily="34" charset="-120"/>
                <a:ea typeface="微軟正黑體" panose="020B0604030504040204" pitchFamily="34" charset="-120"/>
              </a:rPr>
              <a:t>Apparatus</a:t>
            </a:r>
          </a:p>
        </p:txBody>
      </p:sp>
      <p:sp>
        <p:nvSpPr>
          <p:cNvPr id="20" name="矩形 19">
            <a:extLst>
              <a:ext uri="{FF2B5EF4-FFF2-40B4-BE49-F238E27FC236}">
                <a16:creationId xmlns:a16="http://schemas.microsoft.com/office/drawing/2014/main" id="{96932837-036F-43EC-9021-A1AE5D3DCA72}"/>
              </a:ext>
            </a:extLst>
          </p:cNvPr>
          <p:cNvSpPr/>
          <p:nvPr/>
        </p:nvSpPr>
        <p:spPr>
          <a:xfrm>
            <a:off x="794596" y="2456623"/>
            <a:ext cx="11397404" cy="523220"/>
          </a:xfrm>
          <a:prstGeom prst="rect">
            <a:avLst/>
          </a:prstGeom>
        </p:spPr>
        <p:txBody>
          <a:bodyPr wrap="square">
            <a:spAutoFit/>
          </a:bodyPr>
          <a:lstStyle/>
          <a:p>
            <a:pPr marL="457200" lvl="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Sony</a:t>
            </a:r>
            <a:r>
              <a:rPr lang="zh-TW" altLang="en-US" sz="2800" b="1" dirty="0">
                <a:solidFill>
                  <a:prstClr val="black"/>
                </a:solidFill>
                <a:latin typeface="微軟正黑體" panose="020B0604030504040204" pitchFamily="34" charset="-120"/>
                <a:ea typeface="微軟正黑體" panose="020B0604030504040204" pitchFamily="34" charset="-120"/>
              </a:rPr>
              <a:t>或</a:t>
            </a:r>
            <a:r>
              <a:rPr lang="en-US" altLang="zh-TW" sz="2800" b="1" dirty="0">
                <a:solidFill>
                  <a:prstClr val="black"/>
                </a:solidFill>
                <a:latin typeface="微軟正黑體" panose="020B0604030504040204" pitchFamily="34" charset="-120"/>
                <a:ea typeface="微軟正黑體" panose="020B0604030504040204" pitchFamily="34" charset="-120"/>
              </a:rPr>
              <a:t>Panasonic</a:t>
            </a:r>
            <a:r>
              <a:rPr lang="zh-TW" altLang="en-US" sz="2800" b="1" dirty="0">
                <a:solidFill>
                  <a:prstClr val="black"/>
                </a:solidFill>
                <a:latin typeface="微軟正黑體" panose="020B0604030504040204" pitchFamily="34" charset="-120"/>
                <a:ea typeface="微軟正黑體" panose="020B0604030504040204" pitchFamily="34" charset="-120"/>
              </a:rPr>
              <a:t>高清晰度數位攝影機</a:t>
            </a:r>
          </a:p>
        </p:txBody>
      </p:sp>
      <p:sp>
        <p:nvSpPr>
          <p:cNvPr id="10" name="矩形 9">
            <a:extLst>
              <a:ext uri="{FF2B5EF4-FFF2-40B4-BE49-F238E27FC236}">
                <a16:creationId xmlns:a16="http://schemas.microsoft.com/office/drawing/2014/main" id="{7D1F62AE-0570-4237-90A1-68F82348EEE9}"/>
              </a:ext>
            </a:extLst>
          </p:cNvPr>
          <p:cNvSpPr/>
          <p:nvPr/>
        </p:nvSpPr>
        <p:spPr>
          <a:xfrm>
            <a:off x="794596" y="3987463"/>
            <a:ext cx="11397404"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下巴托確保了與螢幕</a:t>
            </a:r>
            <a:r>
              <a:rPr lang="en-US" altLang="zh-TW" sz="2800" b="1" dirty="0">
                <a:solidFill>
                  <a:prstClr val="black"/>
                </a:solidFill>
                <a:latin typeface="微軟正黑體" panose="020B0604030504040204" pitchFamily="34" charset="-120"/>
                <a:ea typeface="微軟正黑體" panose="020B0604030504040204" pitchFamily="34" charset="-120"/>
              </a:rPr>
              <a:t>60 cm </a:t>
            </a:r>
            <a:r>
              <a:rPr lang="zh-TW" altLang="en-US" sz="2800" b="1" dirty="0">
                <a:solidFill>
                  <a:prstClr val="black"/>
                </a:solidFill>
                <a:latin typeface="微軟正黑體" panose="020B0604030504040204" pitchFamily="34" charset="-120"/>
                <a:ea typeface="微軟正黑體" panose="020B0604030504040204" pitchFamily="34" charset="-120"/>
              </a:rPr>
              <a:t>的可視距離</a:t>
            </a:r>
          </a:p>
        </p:txBody>
      </p:sp>
      <p:sp>
        <p:nvSpPr>
          <p:cNvPr id="2" name="矩形 1">
            <a:extLst>
              <a:ext uri="{FF2B5EF4-FFF2-40B4-BE49-F238E27FC236}">
                <a16:creationId xmlns:a16="http://schemas.microsoft.com/office/drawing/2014/main" id="{00AFBBC5-BA8F-490A-AECC-CAC6C0CCFAC7}"/>
              </a:ext>
            </a:extLst>
          </p:cNvPr>
          <p:cNvSpPr/>
          <p:nvPr/>
        </p:nvSpPr>
        <p:spPr>
          <a:xfrm>
            <a:off x="794596" y="3222043"/>
            <a:ext cx="5591595" cy="523220"/>
          </a:xfrm>
          <a:prstGeom prst="rect">
            <a:avLst/>
          </a:prstGeom>
        </p:spPr>
        <p:txBody>
          <a:bodyPr wrap="non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影片在</a:t>
            </a:r>
            <a:r>
              <a:rPr lang="en-US" altLang="zh-TW" sz="2800" b="1" dirty="0">
                <a:solidFill>
                  <a:prstClr val="black"/>
                </a:solidFill>
                <a:latin typeface="微軟正黑體" panose="020B0604030504040204" pitchFamily="34" charset="-120"/>
                <a:ea typeface="微軟正黑體" panose="020B0604030504040204" pitchFamily="34" charset="-120"/>
              </a:rPr>
              <a:t>24 </a:t>
            </a:r>
            <a:r>
              <a:rPr lang="zh-TW" altLang="en-US" sz="2800" b="1" dirty="0">
                <a:solidFill>
                  <a:prstClr val="black"/>
                </a:solidFill>
                <a:latin typeface="微軟正黑體" panose="020B0604030504040204" pitchFamily="34" charset="-120"/>
                <a:ea typeface="微軟正黑體" panose="020B0604030504040204" pitchFamily="34" charset="-120"/>
              </a:rPr>
              <a:t>英寸</a:t>
            </a:r>
            <a:r>
              <a:rPr lang="en-US" altLang="zh-TW" sz="2800" b="1" dirty="0">
                <a:solidFill>
                  <a:prstClr val="black"/>
                </a:solidFill>
                <a:latin typeface="微軟正黑體" panose="020B0604030504040204" pitchFamily="34" charset="-120"/>
                <a:ea typeface="微軟正黑體" panose="020B0604030504040204" pitchFamily="34" charset="-120"/>
              </a:rPr>
              <a:t>iMac</a:t>
            </a:r>
            <a:r>
              <a:rPr lang="zh-TW" altLang="en-US" sz="2800" b="1" dirty="0">
                <a:solidFill>
                  <a:prstClr val="black"/>
                </a:solidFill>
                <a:latin typeface="微軟正黑體" panose="020B0604030504040204" pitchFamily="34" charset="-120"/>
                <a:ea typeface="微軟正黑體" panose="020B0604030504040204" pitchFamily="34" charset="-120"/>
              </a:rPr>
              <a:t>電腦上顯示</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3112995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113136</TotalTime>
  <Words>3956</Words>
  <Application>Microsoft Office PowerPoint</Application>
  <PresentationFormat>寬螢幕</PresentationFormat>
  <Paragraphs>231</Paragraphs>
  <Slides>31</Slides>
  <Notes>31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31</vt:i4>
      </vt:variant>
    </vt:vector>
  </HeadingPairs>
  <TitlesOfParts>
    <vt:vector size="38" baseType="lpstr">
      <vt:lpstr>等线</vt:lpstr>
      <vt:lpstr>微軟正黑體</vt:lpstr>
      <vt:lpstr>新細明體</vt:lpstr>
      <vt:lpstr>Arial</vt:lpstr>
      <vt:lpstr>Calibri</vt:lpstr>
      <vt:lpstr>Calibri Light</vt:lpstr>
      <vt:lpstr>Office 佈景主題</vt:lpstr>
      <vt:lpstr>Hazard prediction discriminates between novice and experienced drivers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 FOR NEWBORNS - CERTAIN IMPLICATIONS AND RECOMMENDATIONS FOR PARENTS AND DESIGNERS</dc:title>
  <dc:creator>姿璇 陳</dc:creator>
  <cp:lastModifiedBy>姿璇</cp:lastModifiedBy>
  <cp:revision>1317</cp:revision>
  <cp:lastPrinted>2020-02-05T01:20:37Z</cp:lastPrinted>
  <dcterms:created xsi:type="dcterms:W3CDTF">2019-09-16T01:58:32Z</dcterms:created>
  <dcterms:modified xsi:type="dcterms:W3CDTF">2020-09-15T08:46:09Z</dcterms:modified>
</cp:coreProperties>
</file>